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Lst>
  <p:sldSz cx="9144000" cy="6858000" type="screen4x3"/>
  <p:notesSz cx="6854825" cy="9664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84" autoAdjust="0"/>
  </p:normalViewPr>
  <p:slideViewPr>
    <p:cSldViewPr>
      <p:cViewPr varScale="1">
        <p:scale>
          <a:sx n="51" d="100"/>
          <a:sy n="51" d="100"/>
        </p:scale>
        <p:origin x="-10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0847" cy="483078"/>
          </a:xfrm>
          <a:prstGeom prst="rect">
            <a:avLst/>
          </a:prstGeom>
        </p:spPr>
        <p:txBody>
          <a:bodyPr vert="horz" lIns="90910" tIns="45455" rIns="90910" bIns="45455" rtlCol="0"/>
          <a:lstStyle>
            <a:lvl1pPr algn="l">
              <a:defRPr sz="1200"/>
            </a:lvl1pPr>
          </a:lstStyle>
          <a:p>
            <a:endParaRPr lang="en-GB"/>
          </a:p>
        </p:txBody>
      </p:sp>
      <p:sp>
        <p:nvSpPr>
          <p:cNvPr id="3" name="Date Placeholder 2"/>
          <p:cNvSpPr>
            <a:spLocks noGrp="1"/>
          </p:cNvSpPr>
          <p:nvPr>
            <p:ph type="dt" sz="quarter" idx="1"/>
          </p:nvPr>
        </p:nvSpPr>
        <p:spPr>
          <a:xfrm>
            <a:off x="3882394" y="1"/>
            <a:ext cx="2970847" cy="483078"/>
          </a:xfrm>
          <a:prstGeom prst="rect">
            <a:avLst/>
          </a:prstGeom>
        </p:spPr>
        <p:txBody>
          <a:bodyPr vert="horz" lIns="90910" tIns="45455" rIns="90910" bIns="45455" rtlCol="0"/>
          <a:lstStyle>
            <a:lvl1pPr algn="r">
              <a:defRPr sz="1200"/>
            </a:lvl1pPr>
          </a:lstStyle>
          <a:p>
            <a:fld id="{829FEF0D-C1A6-40BC-B03E-A416D1EB04D7}" type="datetimeFigureOut">
              <a:rPr lang="en-GB" smtClean="0"/>
              <a:t>04/02/2013</a:t>
            </a:fld>
            <a:endParaRPr lang="en-GB"/>
          </a:p>
        </p:txBody>
      </p:sp>
      <p:sp>
        <p:nvSpPr>
          <p:cNvPr id="4" name="Footer Placeholder 3"/>
          <p:cNvSpPr>
            <a:spLocks noGrp="1"/>
          </p:cNvSpPr>
          <p:nvPr>
            <p:ph type="ftr" sz="quarter" idx="2"/>
          </p:nvPr>
        </p:nvSpPr>
        <p:spPr>
          <a:xfrm>
            <a:off x="0" y="9180049"/>
            <a:ext cx="2970847" cy="483078"/>
          </a:xfrm>
          <a:prstGeom prst="rect">
            <a:avLst/>
          </a:prstGeom>
        </p:spPr>
        <p:txBody>
          <a:bodyPr vert="horz" lIns="90910" tIns="45455" rIns="90910" bIns="45455" rtlCol="0" anchor="b"/>
          <a:lstStyle>
            <a:lvl1pPr algn="l">
              <a:defRPr sz="1200"/>
            </a:lvl1pPr>
          </a:lstStyle>
          <a:p>
            <a:endParaRPr lang="en-GB"/>
          </a:p>
        </p:txBody>
      </p:sp>
      <p:sp>
        <p:nvSpPr>
          <p:cNvPr id="5" name="Slide Number Placeholder 4"/>
          <p:cNvSpPr>
            <a:spLocks noGrp="1"/>
          </p:cNvSpPr>
          <p:nvPr>
            <p:ph type="sldNum" sz="quarter" idx="3"/>
          </p:nvPr>
        </p:nvSpPr>
        <p:spPr>
          <a:xfrm>
            <a:off x="3882394" y="9180049"/>
            <a:ext cx="2970847" cy="483078"/>
          </a:xfrm>
          <a:prstGeom prst="rect">
            <a:avLst/>
          </a:prstGeom>
        </p:spPr>
        <p:txBody>
          <a:bodyPr vert="horz" lIns="90910" tIns="45455" rIns="90910" bIns="45455" rtlCol="0" anchor="b"/>
          <a:lstStyle>
            <a:lvl1pPr algn="r">
              <a:defRPr sz="1200"/>
            </a:lvl1pPr>
          </a:lstStyle>
          <a:p>
            <a:fld id="{F4EEE8ED-4E0D-4482-AE3D-E688A75279B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0425" cy="483235"/>
          </a:xfrm>
          <a:prstGeom prst="rect">
            <a:avLst/>
          </a:prstGeom>
        </p:spPr>
        <p:txBody>
          <a:bodyPr vert="horz" lIns="94371" tIns="47186" rIns="94371" bIns="47186" rtlCol="0"/>
          <a:lstStyle>
            <a:lvl1pPr algn="l">
              <a:defRPr sz="1300"/>
            </a:lvl1pPr>
          </a:lstStyle>
          <a:p>
            <a:endParaRPr lang="en-GB"/>
          </a:p>
        </p:txBody>
      </p:sp>
      <p:sp>
        <p:nvSpPr>
          <p:cNvPr id="3" name="Date Placeholder 2"/>
          <p:cNvSpPr>
            <a:spLocks noGrp="1"/>
          </p:cNvSpPr>
          <p:nvPr>
            <p:ph type="dt" idx="1"/>
          </p:nvPr>
        </p:nvSpPr>
        <p:spPr>
          <a:xfrm>
            <a:off x="3882815" y="1"/>
            <a:ext cx="2970425" cy="483235"/>
          </a:xfrm>
          <a:prstGeom prst="rect">
            <a:avLst/>
          </a:prstGeom>
        </p:spPr>
        <p:txBody>
          <a:bodyPr vert="horz" lIns="94371" tIns="47186" rIns="94371" bIns="47186" rtlCol="0"/>
          <a:lstStyle>
            <a:lvl1pPr algn="r">
              <a:defRPr sz="1300"/>
            </a:lvl1pPr>
          </a:lstStyle>
          <a:p>
            <a:fld id="{711DDCD0-068E-4016-8B6B-B646E1CA9597}" type="datetimeFigureOut">
              <a:rPr lang="en-GB" smtClean="0"/>
              <a:pPr/>
              <a:t>04/02/2013</a:t>
            </a:fld>
            <a:endParaRPr lang="en-GB"/>
          </a:p>
        </p:txBody>
      </p:sp>
      <p:sp>
        <p:nvSpPr>
          <p:cNvPr id="4" name="Slide Image Placeholder 3"/>
          <p:cNvSpPr>
            <a:spLocks noGrp="1" noRot="1" noChangeAspect="1"/>
          </p:cNvSpPr>
          <p:nvPr>
            <p:ph type="sldImg" idx="2"/>
          </p:nvPr>
        </p:nvSpPr>
        <p:spPr>
          <a:xfrm>
            <a:off x="1011238" y="723900"/>
            <a:ext cx="4832350" cy="3624263"/>
          </a:xfrm>
          <a:prstGeom prst="rect">
            <a:avLst/>
          </a:prstGeom>
          <a:noFill/>
          <a:ln w="12700">
            <a:solidFill>
              <a:prstClr val="black"/>
            </a:solidFill>
          </a:ln>
        </p:spPr>
        <p:txBody>
          <a:bodyPr vert="horz" lIns="94371" tIns="47186" rIns="94371" bIns="47186" rtlCol="0" anchor="ctr"/>
          <a:lstStyle/>
          <a:p>
            <a:endParaRPr lang="en-GB"/>
          </a:p>
        </p:txBody>
      </p:sp>
      <p:sp>
        <p:nvSpPr>
          <p:cNvPr id="5" name="Notes Placeholder 4"/>
          <p:cNvSpPr>
            <a:spLocks noGrp="1"/>
          </p:cNvSpPr>
          <p:nvPr>
            <p:ph type="body" sz="quarter" idx="3"/>
          </p:nvPr>
        </p:nvSpPr>
        <p:spPr>
          <a:xfrm>
            <a:off x="685483" y="4590734"/>
            <a:ext cx="5483860" cy="4349115"/>
          </a:xfrm>
          <a:prstGeom prst="rect">
            <a:avLst/>
          </a:prstGeom>
        </p:spPr>
        <p:txBody>
          <a:bodyPr vert="horz" lIns="94371" tIns="47186" rIns="94371" bIns="471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179789"/>
            <a:ext cx="2970425" cy="483235"/>
          </a:xfrm>
          <a:prstGeom prst="rect">
            <a:avLst/>
          </a:prstGeom>
        </p:spPr>
        <p:txBody>
          <a:bodyPr vert="horz" lIns="94371" tIns="47186" rIns="94371" bIns="47186" rtlCol="0" anchor="b"/>
          <a:lstStyle>
            <a:lvl1pPr algn="l">
              <a:defRPr sz="1300"/>
            </a:lvl1pPr>
          </a:lstStyle>
          <a:p>
            <a:endParaRPr lang="en-GB"/>
          </a:p>
        </p:txBody>
      </p:sp>
      <p:sp>
        <p:nvSpPr>
          <p:cNvPr id="7" name="Slide Number Placeholder 6"/>
          <p:cNvSpPr>
            <a:spLocks noGrp="1"/>
          </p:cNvSpPr>
          <p:nvPr>
            <p:ph type="sldNum" sz="quarter" idx="5"/>
          </p:nvPr>
        </p:nvSpPr>
        <p:spPr>
          <a:xfrm>
            <a:off x="3882815" y="9179789"/>
            <a:ext cx="2970425" cy="483235"/>
          </a:xfrm>
          <a:prstGeom prst="rect">
            <a:avLst/>
          </a:prstGeom>
        </p:spPr>
        <p:txBody>
          <a:bodyPr vert="horz" lIns="94371" tIns="47186" rIns="94371" bIns="47186" rtlCol="0" anchor="b"/>
          <a:lstStyle>
            <a:lvl1pPr algn="r">
              <a:defRPr sz="1300"/>
            </a:lvl1pPr>
          </a:lstStyle>
          <a:p>
            <a:fld id="{99C49D75-9448-4733-8D37-958FDF02603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area we have chosen to investigate</a:t>
            </a:r>
            <a:r>
              <a:rPr lang="en-GB" baseline="0" dirty="0" smtClean="0"/>
              <a:t> is events management. We will now present our finding on exactly what events management is, what it involves and how it has developed over the years. </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712">
              <a:defRPr/>
            </a:pPr>
            <a:r>
              <a:rPr lang="en-GB" sz="1300" dirty="0" smtClean="0"/>
              <a:t>Private events are usually catered for the other types of customers such as individuals, groups, people of different ages and cultures and people with special needs. Individual customers would often want to hold events such as weddings or birthday parties. Groups would want events such as Hen/Stag Parties or school/college educational events. Children’s parties and fairs would be more suited to young customers and families. There are the religious customer’s that hold events such as christening ceremonies and bah-mitzvah events. There are also events suited to the customers with special needs, for example, fundraising events for the use of guide dogs for the visually impaired. There are also events specified for people’s interests, for example, there are festivals held annually within the UK for people interested in certain genres of music, there are dancing festivals, biker and skateboarding festivals and seasonal festivals. </a:t>
            </a:r>
          </a:p>
          <a:p>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t>The types of customers going to events have also changed over the years. In the post-war period, it was normal for women to get married young and stay with that person for the rest of your life, it was frowned upon to get divorced. However, as the years have passed, people’s views have developed and it has now become more socially acceptable to divorce and re-marry as much as you like. This means that more and more people are having multiple marriages and older customers are now getting married. </a:t>
            </a:r>
          </a:p>
          <a:p>
            <a:r>
              <a:rPr lang="en-GB" sz="1300" dirty="0" smtClean="0"/>
              <a:t>Also the types of customers attending festivals have changed over the years. When festivals such as Glastonbury first opened, it was only a selected type of person that went to the event (Rock/hippy). However over the years, more people of all different ages, cultures and interests are attending festivals across the UK as well as travelling to countries outside of the UK for festivals</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712">
              <a:defRPr/>
            </a:pPr>
            <a:r>
              <a:rPr lang="en-GB" sz="1300" dirty="0" smtClean="0"/>
              <a:t>Also the types of customers attending festivals have changed over the years. When festivals such as Glastonbury first opened, it was only a selected type of person that went to the event (Rock/hippy). However over the years, more people of all different ages, cultures and interests are attending festivals across the UK as well as travelling to countries outside of the UK for festivals. There is a festival to meet the needs of every type of person now.</a:t>
            </a:r>
            <a:endParaRPr lang="en-GB" dirty="0" smtClean="0"/>
          </a:p>
          <a:p>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industries have certain bodies that help and support them in doing what they</a:t>
            </a:r>
            <a:r>
              <a:rPr lang="en-GB" baseline="0" dirty="0" smtClean="0"/>
              <a:t> need to do, including the events industry. </a:t>
            </a:r>
          </a:p>
          <a:p>
            <a:r>
              <a:rPr lang="en-GB" baseline="0" dirty="0" smtClean="0"/>
              <a:t>One of these are the AEO (Association of Event Organisers). This is their mission statement...... ‘read the slide’ .</a:t>
            </a:r>
          </a:p>
          <a:p>
            <a:endParaRPr lang="en-GB" baseline="0" dirty="0" smtClean="0"/>
          </a:p>
          <a:p>
            <a:r>
              <a:rPr lang="en-GB" baseline="0" dirty="0" smtClean="0"/>
              <a:t>AEO have their own networking and events for members only, they keep their members up-to-date </a:t>
            </a:r>
            <a:r>
              <a:rPr lang="en-GB" sz="1300" dirty="0" smtClean="0"/>
              <a:t>with all information including AEO’s activities and initiatives through a regular member communication programme, AEO provides members with free of charge guidance on issues such as health and safety compliance, security, sustainability and other technical and commercial issues. They also provide members with training programmes and a code of conduct to follow by to ensure the highest standards. </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Above</a:t>
            </a:r>
            <a:r>
              <a:rPr lang="en-GB" baseline="0" dirty="0" smtClean="0"/>
              <a:t> is the mission statement of the Association of Event Venues. ( </a:t>
            </a:r>
            <a:r>
              <a:rPr lang="en-GB" baseline="0" dirty="0" err="1" smtClean="0"/>
              <a:t>readslide</a:t>
            </a:r>
            <a:r>
              <a:rPr lang="en-GB" baseline="0" dirty="0" smtClean="0"/>
              <a:t>) </a:t>
            </a:r>
          </a:p>
          <a:p>
            <a:endParaRPr lang="en-GB" baseline="0" dirty="0" smtClean="0"/>
          </a:p>
          <a:p>
            <a:r>
              <a:rPr lang="en-GB" dirty="0" smtClean="0"/>
              <a:t>AEV help their</a:t>
            </a:r>
            <a:r>
              <a:rPr lang="en-GB" baseline="0" dirty="0" smtClean="0"/>
              <a:t> members with many aspects of the event management process. They ensure that all their members are given the best advice and guidance possible, with allowing them access to top industry research including the </a:t>
            </a:r>
            <a:r>
              <a:rPr lang="en-GB" baseline="0" dirty="0" err="1" smtClean="0"/>
              <a:t>Sponsorium</a:t>
            </a:r>
            <a:r>
              <a:rPr lang="en-GB" baseline="0" dirty="0" smtClean="0"/>
              <a:t> Report, EIA Facts, the Economic Impact Study and more. They help their members to save money by offering them free advertising, free consultations every month and many other relevant discounts. They also help their members to raise their profile, and support them in become a more reputable organisation.</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Read</a:t>
            </a:r>
            <a:r>
              <a:rPr lang="en-GB" baseline="0" dirty="0" smtClean="0"/>
              <a:t> out the slide.</a:t>
            </a:r>
          </a:p>
          <a:p>
            <a:endParaRPr lang="en-GB" baseline="0" dirty="0" smtClean="0"/>
          </a:p>
          <a:p>
            <a:r>
              <a:rPr lang="en-GB" baseline="0" dirty="0" smtClean="0"/>
              <a:t>NOEA has a policy to educate, advise and enhance professionalism and business opportunities for event managers. They do this by providing regional workshops, conferences, annual conventions and tribute celebration evenings. By providing these </a:t>
            </a:r>
            <a:r>
              <a:rPr lang="en-GB" baseline="0" dirty="0" err="1" smtClean="0"/>
              <a:t>benfites</a:t>
            </a:r>
            <a:r>
              <a:rPr lang="en-GB" baseline="0" dirty="0" smtClean="0"/>
              <a:t> to event managers, it allowed them to find out about the latest developments in the industry, such as learning about topical issues such as the various Acts in place which affects the industry and how it operates. NEOA also help to train event managers, making them the best they could possibly be. They are currently working on the British </a:t>
            </a:r>
            <a:r>
              <a:rPr lang="en-GB" baseline="0" dirty="0" err="1" smtClean="0"/>
              <a:t>standars</a:t>
            </a:r>
            <a:r>
              <a:rPr lang="en-GB" baseline="0" dirty="0" smtClean="0"/>
              <a:t> for the sustainability of event management. </a:t>
            </a:r>
          </a:p>
          <a:p>
            <a:endParaRPr lang="en-GB" baseline="0" dirty="0" smtClean="0"/>
          </a:p>
          <a:p>
            <a:r>
              <a:rPr lang="en-GB" baseline="0" dirty="0" smtClean="0"/>
              <a:t>NOEA state that their main</a:t>
            </a:r>
            <a:r>
              <a:rPr lang="en-GB" sz="1300" dirty="0" smtClean="0"/>
              <a:t> purpose is to debate issues, share information, network, meet new business contacts, renew old friendships and have some fun.</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definition from the online business</a:t>
            </a:r>
            <a:r>
              <a:rPr lang="en-GB" baseline="0" dirty="0" smtClean="0"/>
              <a:t> dictionary states that an event is...</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According</a:t>
            </a:r>
            <a:r>
              <a:rPr lang="en-GB" baseline="0" dirty="0" smtClean="0"/>
              <a:t> to an article on </a:t>
            </a:r>
            <a:r>
              <a:rPr lang="en-GB" baseline="0" dirty="0" err="1" smtClean="0"/>
              <a:t>pubexec</a:t>
            </a:r>
            <a:r>
              <a:rPr lang="en-GB" baseline="0" dirty="0" smtClean="0"/>
              <a:t>, there is a </a:t>
            </a:r>
            <a:r>
              <a:rPr lang="en-GB" baseline="0" dirty="0" err="1" smtClean="0"/>
              <a:t>constistent</a:t>
            </a:r>
            <a:r>
              <a:rPr lang="en-GB" baseline="0" dirty="0" smtClean="0"/>
              <a:t> growth in the events industry, with it growing at an average pace of 6.2% </a:t>
            </a:r>
            <a:r>
              <a:rPr lang="en-GB" dirty="0" smtClean="0">
                <a:latin typeface="Calibri" pitchFamily="34" charset="0"/>
              </a:rPr>
              <a:t>each year globally since 2003 and is projected to grow </a:t>
            </a:r>
            <a:r>
              <a:rPr lang="en-GB" b="1" dirty="0" smtClean="0">
                <a:latin typeface="Calibri" pitchFamily="34" charset="0"/>
              </a:rPr>
              <a:t>5.5%</a:t>
            </a:r>
            <a:r>
              <a:rPr lang="en-GB" dirty="0" smtClean="0">
                <a:latin typeface="Calibri" pitchFamily="34" charset="0"/>
              </a:rPr>
              <a:t> per year through 2011. </a:t>
            </a:r>
          </a:p>
          <a:p>
            <a:endParaRPr lang="en-GB" dirty="0" smtClean="0">
              <a:latin typeface="Calibri" pitchFamily="34" charset="0"/>
            </a:endParaRPr>
          </a:p>
          <a:p>
            <a:r>
              <a:rPr lang="en-GB" dirty="0" smtClean="0"/>
              <a:t>The events industry alliance organisation states on their website the financial</a:t>
            </a:r>
            <a:r>
              <a:rPr lang="en-GB" baseline="0" dirty="0" smtClean="0"/>
              <a:t> impacts the events industry has created. A study from 2005 states that the industry had an overall economic impact of £9.3 billion to the UK. Since then the industry has grown rapidly, making the economic impact for 2012 much larger. The industry has created £1 billion in tax revenues, as well as creating 137,000 more jobs in the UK. The events industry has also attracted 17 million visitors to the UK each year.</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Over the years,</a:t>
            </a:r>
            <a:r>
              <a:rPr lang="en-GB" baseline="0" dirty="0" smtClean="0"/>
              <a:t> the range of events available have expanded drastically, with there now being countless types of events being held frequently. There are two main types of events, Private and corporate. Corporate events are those held by businesses, whether it be a part of a celebration for the company or a part of the company’s day-to-day operations. Private events are those held for personal reasons, such as weddings or birthday parties. </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There are a large number of corporate</a:t>
            </a:r>
            <a:r>
              <a:rPr lang="en-GB" baseline="0" dirty="0" smtClean="0"/>
              <a:t> events that take place today for a variety of reasons. Here are a list of the events that business’s may host. </a:t>
            </a:r>
          </a:p>
          <a:p>
            <a:endParaRPr lang="en-GB" baseline="0" dirty="0" smtClean="0"/>
          </a:p>
          <a:p>
            <a:r>
              <a:rPr lang="en-GB" sz="1300" dirty="0" smtClean="0">
                <a:latin typeface="Calibri" pitchFamily="34" charset="0"/>
              </a:rPr>
              <a:t>Conferences</a:t>
            </a:r>
          </a:p>
          <a:p>
            <a:r>
              <a:rPr lang="en-GB" sz="1300" dirty="0" smtClean="0">
                <a:latin typeface="Calibri" pitchFamily="34" charset="0"/>
              </a:rPr>
              <a:t>Seminars</a:t>
            </a:r>
          </a:p>
          <a:p>
            <a:r>
              <a:rPr lang="en-GB" sz="1300" dirty="0" smtClean="0">
                <a:latin typeface="Calibri" pitchFamily="34" charset="0"/>
              </a:rPr>
              <a:t>Meetings</a:t>
            </a:r>
          </a:p>
          <a:p>
            <a:r>
              <a:rPr lang="en-GB" sz="1300" dirty="0" smtClean="0">
                <a:latin typeface="Calibri" pitchFamily="34" charset="0"/>
              </a:rPr>
              <a:t>Team building events</a:t>
            </a:r>
          </a:p>
          <a:p>
            <a:r>
              <a:rPr lang="en-GB" sz="1300" dirty="0" smtClean="0">
                <a:latin typeface="Calibri" pitchFamily="34" charset="0"/>
              </a:rPr>
              <a:t>Trade show exhibitions</a:t>
            </a:r>
          </a:p>
          <a:p>
            <a:r>
              <a:rPr lang="en-GB" sz="1300" dirty="0" smtClean="0">
                <a:latin typeface="Calibri" pitchFamily="34" charset="0"/>
              </a:rPr>
              <a:t>Business dinners</a:t>
            </a:r>
          </a:p>
          <a:p>
            <a:r>
              <a:rPr lang="en-GB" sz="1300" dirty="0" smtClean="0">
                <a:latin typeface="Calibri" pitchFamily="34" charset="0"/>
              </a:rPr>
              <a:t>Golf events</a:t>
            </a:r>
          </a:p>
          <a:p>
            <a:r>
              <a:rPr lang="en-GB" sz="1300" dirty="0" smtClean="0">
                <a:latin typeface="Calibri" pitchFamily="34" charset="0"/>
              </a:rPr>
              <a:t>Press Conferences</a:t>
            </a:r>
          </a:p>
          <a:p>
            <a:r>
              <a:rPr lang="en-GB" sz="1300" dirty="0" smtClean="0">
                <a:latin typeface="Calibri" pitchFamily="34" charset="0"/>
              </a:rPr>
              <a:t>Networking events</a:t>
            </a:r>
          </a:p>
          <a:p>
            <a:r>
              <a:rPr lang="en-GB" sz="1300" dirty="0" smtClean="0">
                <a:latin typeface="Calibri" pitchFamily="34" charset="0"/>
              </a:rPr>
              <a:t>Executive retreats</a:t>
            </a:r>
          </a:p>
          <a:p>
            <a:pPr marL="283114" indent="-283114">
              <a:spcBef>
                <a:spcPts val="619"/>
              </a:spcBef>
              <a:buClr>
                <a:srgbClr val="B13F9A"/>
              </a:buClr>
              <a:buSzPct val="73000"/>
            </a:pPr>
            <a:r>
              <a:rPr lang="en-GB" sz="1300" dirty="0" smtClean="0">
                <a:solidFill>
                  <a:prstClr val="black"/>
                </a:solidFill>
                <a:latin typeface="Calibri" pitchFamily="34" charset="0"/>
              </a:rPr>
              <a:t>Incentive travel</a:t>
            </a:r>
          </a:p>
          <a:p>
            <a:pPr marL="283114" indent="-283114">
              <a:spcBef>
                <a:spcPts val="619"/>
              </a:spcBef>
              <a:buClr>
                <a:srgbClr val="B13F9A"/>
              </a:buClr>
              <a:buSzPct val="73000"/>
            </a:pPr>
            <a:r>
              <a:rPr lang="en-GB" sz="1300" dirty="0" smtClean="0">
                <a:solidFill>
                  <a:prstClr val="black"/>
                </a:solidFill>
                <a:latin typeface="Calibri" pitchFamily="34" charset="0"/>
              </a:rPr>
              <a:t>Incentive events</a:t>
            </a:r>
          </a:p>
          <a:p>
            <a:pPr marL="283114" indent="-283114">
              <a:spcBef>
                <a:spcPts val="619"/>
              </a:spcBef>
              <a:buClr>
                <a:srgbClr val="B13F9A"/>
              </a:buClr>
              <a:buSzPct val="73000"/>
            </a:pPr>
            <a:r>
              <a:rPr lang="en-GB" sz="1300" dirty="0" smtClean="0">
                <a:solidFill>
                  <a:prstClr val="black"/>
                </a:solidFill>
                <a:latin typeface="Calibri" pitchFamily="34" charset="0"/>
              </a:rPr>
              <a:t>Opening ceremonies</a:t>
            </a:r>
          </a:p>
          <a:p>
            <a:pPr marL="283114" indent="-283114">
              <a:spcBef>
                <a:spcPts val="619"/>
              </a:spcBef>
              <a:buClr>
                <a:srgbClr val="B13F9A"/>
              </a:buClr>
              <a:buSzPct val="73000"/>
            </a:pPr>
            <a:r>
              <a:rPr lang="en-GB" sz="1300" dirty="0" smtClean="0">
                <a:solidFill>
                  <a:prstClr val="black"/>
                </a:solidFill>
                <a:latin typeface="Calibri" pitchFamily="34" charset="0"/>
              </a:rPr>
              <a:t>Product launches</a:t>
            </a:r>
          </a:p>
          <a:p>
            <a:pPr marL="283114" indent="-283114">
              <a:spcBef>
                <a:spcPts val="619"/>
              </a:spcBef>
              <a:buClr>
                <a:srgbClr val="B13F9A"/>
              </a:buClr>
              <a:buSzPct val="73000"/>
            </a:pPr>
            <a:r>
              <a:rPr lang="en-GB" sz="1300" dirty="0" smtClean="0">
                <a:solidFill>
                  <a:prstClr val="black"/>
                </a:solidFill>
                <a:latin typeface="Calibri" pitchFamily="34" charset="0"/>
              </a:rPr>
              <a:t>Themed parties</a:t>
            </a:r>
          </a:p>
          <a:p>
            <a:pPr marL="283114" indent="-283114">
              <a:spcBef>
                <a:spcPts val="619"/>
              </a:spcBef>
              <a:buClr>
                <a:srgbClr val="B13F9A"/>
              </a:buClr>
              <a:buSzPct val="73000"/>
            </a:pPr>
            <a:r>
              <a:rPr lang="en-GB" sz="1300" dirty="0" smtClean="0">
                <a:solidFill>
                  <a:prstClr val="black"/>
                </a:solidFill>
                <a:latin typeface="Calibri" pitchFamily="34" charset="0"/>
              </a:rPr>
              <a:t>VIP events</a:t>
            </a:r>
          </a:p>
          <a:p>
            <a:pPr marL="283114" indent="-283114">
              <a:spcBef>
                <a:spcPts val="619"/>
              </a:spcBef>
              <a:buClr>
                <a:srgbClr val="B13F9A"/>
              </a:buClr>
              <a:buSzPct val="73000"/>
            </a:pPr>
            <a:r>
              <a:rPr lang="en-GB" sz="1300" dirty="0" smtClean="0">
                <a:solidFill>
                  <a:prstClr val="black"/>
                </a:solidFill>
                <a:latin typeface="Calibri" pitchFamily="34" charset="0"/>
              </a:rPr>
              <a:t>Trade fairs</a:t>
            </a:r>
          </a:p>
          <a:p>
            <a:pPr marL="283114" indent="-283114">
              <a:spcBef>
                <a:spcPts val="619"/>
              </a:spcBef>
              <a:buClr>
                <a:srgbClr val="B13F9A"/>
              </a:buClr>
              <a:buSzPct val="73000"/>
            </a:pPr>
            <a:r>
              <a:rPr lang="en-GB" sz="1300" dirty="0" smtClean="0">
                <a:solidFill>
                  <a:prstClr val="black"/>
                </a:solidFill>
                <a:latin typeface="Calibri" pitchFamily="34" charset="0"/>
              </a:rPr>
              <a:t>Shareholder meetings</a:t>
            </a:r>
          </a:p>
          <a:p>
            <a:pPr marL="283114" indent="-283114">
              <a:spcBef>
                <a:spcPts val="619"/>
              </a:spcBef>
              <a:buClr>
                <a:srgbClr val="B13F9A"/>
              </a:buClr>
              <a:buSzPct val="73000"/>
            </a:pPr>
            <a:r>
              <a:rPr lang="en-GB" sz="1300" dirty="0" smtClean="0">
                <a:solidFill>
                  <a:prstClr val="black"/>
                </a:solidFill>
                <a:latin typeface="Calibri" pitchFamily="34" charset="0"/>
              </a:rPr>
              <a:t>Award ceremonies</a:t>
            </a:r>
          </a:p>
          <a:p>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Private events may be the most</a:t>
            </a:r>
            <a:r>
              <a:rPr lang="en-GB" baseline="0" dirty="0" smtClean="0"/>
              <a:t> obvious type of events, the ones we see and recognise most. These can include:</a:t>
            </a:r>
          </a:p>
          <a:p>
            <a:r>
              <a:rPr lang="en-GB" baseline="0" dirty="0" smtClean="0"/>
              <a:t>Weddings</a:t>
            </a:r>
          </a:p>
          <a:p>
            <a:r>
              <a:rPr lang="en-GB" baseline="0" dirty="0" smtClean="0"/>
              <a:t>Birthdays</a:t>
            </a:r>
          </a:p>
          <a:p>
            <a:r>
              <a:rPr lang="en-GB" baseline="0" dirty="0" smtClean="0"/>
              <a:t>Anniversaries </a:t>
            </a:r>
          </a:p>
          <a:p>
            <a:r>
              <a:rPr lang="en-GB" baseline="0" dirty="0" smtClean="0"/>
              <a:t>And other family events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Besides</a:t>
            </a:r>
            <a:r>
              <a:rPr lang="en-GB" baseline="0" dirty="0" smtClean="0"/>
              <a:t> corporate and private events there are also festivals and public events.</a:t>
            </a:r>
          </a:p>
          <a:p>
            <a:pPr>
              <a:buFontTx/>
              <a:buChar char="-"/>
            </a:pPr>
            <a:r>
              <a:rPr lang="en-GB" baseline="0" dirty="0" smtClean="0"/>
              <a:t>Festivals have increased in popularity drastically since the early 1970’s. For example, when </a:t>
            </a:r>
            <a:r>
              <a:rPr lang="en-GB" baseline="0" dirty="0" err="1" smtClean="0"/>
              <a:t>glastonbury</a:t>
            </a:r>
            <a:r>
              <a:rPr lang="en-GB" baseline="0" dirty="0" smtClean="0"/>
              <a:t> first started in 1970, 1,500 attended the festival, however now around 150,000+ people attend the festival, selling out in 2012 in just 1hr &amp; 40 minutes. Now hundreds of festivals take place every year in the UK with attendance growing each time. </a:t>
            </a:r>
          </a:p>
          <a:p>
            <a:pPr>
              <a:buFontTx/>
              <a:buChar char="-"/>
            </a:pPr>
            <a:endParaRPr lang="en-GB" baseline="0" dirty="0" smtClean="0"/>
          </a:p>
          <a:p>
            <a:pPr>
              <a:buFontTx/>
              <a:buChar char="-"/>
            </a:pPr>
            <a:r>
              <a:rPr lang="en-GB" baseline="0" dirty="0" smtClean="0"/>
              <a:t>An example of a public event could be the most popular of 2012, the 2012 Olympic games &amp; opening/closing ceremonies. The 2012 London </a:t>
            </a:r>
            <a:r>
              <a:rPr lang="en-GB" baseline="0" dirty="0" err="1" smtClean="0"/>
              <a:t>olympics</a:t>
            </a:r>
            <a:r>
              <a:rPr lang="en-GB" baseline="0" dirty="0" smtClean="0"/>
              <a:t> attracted extremely large numbers of people to the </a:t>
            </a:r>
            <a:r>
              <a:rPr lang="en-GB" baseline="0" dirty="0" err="1" smtClean="0"/>
              <a:t>Uk</a:t>
            </a:r>
            <a:r>
              <a:rPr lang="en-GB" baseline="0" dirty="0" smtClean="0"/>
              <a:t> as well from around the UK, to visit the many sporting events that took place in and around London. </a:t>
            </a:r>
            <a:r>
              <a:rPr lang="en-GB" sz="1300" dirty="0" smtClean="0"/>
              <a:t>Sports events are increasingly identifying with the power and excitement of festival style presentation.</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World war 2 ended in 1945,</a:t>
            </a:r>
            <a:r>
              <a:rPr lang="en-GB" baseline="0" dirty="0" smtClean="0"/>
              <a:t> with the years to follow spent moving on from bad memories and trying to rebuild </a:t>
            </a:r>
            <a:r>
              <a:rPr lang="en-GB" baseline="0" dirty="0" err="1" smtClean="0"/>
              <a:t>britain</a:t>
            </a:r>
            <a:r>
              <a:rPr lang="en-GB" baseline="0" dirty="0" smtClean="0"/>
              <a:t> from the ruins. However, from the 60s onwards, peoples views turned to love and peace, in a way of celebrating the end of war and the start of freedom. This phase carried on into the 70s which is when events such as festivals like </a:t>
            </a:r>
            <a:r>
              <a:rPr lang="en-GB" baseline="0" dirty="0" err="1" smtClean="0"/>
              <a:t>glastonbury</a:t>
            </a:r>
            <a:r>
              <a:rPr lang="en-GB" baseline="0" dirty="0" smtClean="0"/>
              <a:t> began, a way of embracing peace, freedom and happiness that they never had just 20 years before. As previously stated, these festivals now go on into 2012-2013 with the same purpose, however with rapid growth and a wider range of types of </a:t>
            </a:r>
            <a:r>
              <a:rPr lang="en-GB" baseline="0" smtClean="0"/>
              <a:t>people attending. </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712">
              <a:defRPr/>
            </a:pPr>
            <a:r>
              <a:rPr lang="en-GB" sz="1300" dirty="0" smtClean="0"/>
              <a:t>It all depends on the type of event which determines the customer who is involved in the process. Corporate events are the one’s demanded mainly by the business customer, which happens to be event manager’s most valuable customer. Business customers hold numerous types of corporate events, whether that be for them and their colleagues, their employees, or for </a:t>
            </a:r>
            <a:r>
              <a:rPr lang="en-GB" sz="1300" i="1" dirty="0" smtClean="0"/>
              <a:t>their</a:t>
            </a:r>
            <a:r>
              <a:rPr lang="en-GB" sz="1300" dirty="0" smtClean="0"/>
              <a:t> customers. </a:t>
            </a:r>
            <a:endParaRPr lang="en-GB" dirty="0"/>
          </a:p>
        </p:txBody>
      </p:sp>
      <p:sp>
        <p:nvSpPr>
          <p:cNvPr id="4" name="Slide Number Placeholder 3"/>
          <p:cNvSpPr>
            <a:spLocks noGrp="1"/>
          </p:cNvSpPr>
          <p:nvPr>
            <p:ph type="sldNum" sz="quarter" idx="10"/>
          </p:nvPr>
        </p:nvSpPr>
        <p:spPr/>
        <p:txBody>
          <a:bodyPr/>
          <a:lstStyle/>
          <a:p>
            <a:fld id="{99C49D75-9448-4733-8D37-958FDF02603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40FE2FB-E513-4C8C-AEB0-DC08FB09542E}" type="datetimeFigureOut">
              <a:rPr lang="en-GB" smtClean="0"/>
              <a:pPr/>
              <a:t>04/02/2013</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D9B6FF8-83C5-4271-9741-FC65D188B22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40FE2FB-E513-4C8C-AEB0-DC08FB09542E}" type="datetimeFigureOut">
              <a:rPr lang="en-GB" smtClean="0"/>
              <a:pPr/>
              <a:t>04/02/2013</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D9B6FF8-83C5-4271-9741-FC65D188B22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40FE2FB-E513-4C8C-AEB0-DC08FB09542E}" type="datetimeFigureOut">
              <a:rPr lang="en-GB" smtClean="0"/>
              <a:pPr/>
              <a:t>04/02/2013</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D9B6FF8-83C5-4271-9741-FC65D188B22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40FE2FB-E513-4C8C-AEB0-DC08FB09542E}" type="datetimeFigureOut">
              <a:rPr lang="en-GB" smtClean="0"/>
              <a:pPr/>
              <a:t>04/02/2013</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D9B6FF8-83C5-4271-9741-FC65D188B22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40FE2FB-E513-4C8C-AEB0-DC08FB09542E}" type="datetimeFigureOut">
              <a:rPr lang="en-GB" smtClean="0"/>
              <a:pPr/>
              <a:t>04/02/2013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D9B6FF8-83C5-4271-9741-FC65D188B22E}"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40FE2FB-E513-4C8C-AEB0-DC08FB09542E}" type="datetimeFigureOut">
              <a:rPr lang="en-GB" smtClean="0"/>
              <a:pPr/>
              <a:t>04/02/2013</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D9B6FF8-83C5-4271-9741-FC65D188B22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eventmanagement.com/events/team-building/" TargetMode="External"/><Relationship Id="rId7" Type="http://schemas.openxmlformats.org/officeDocument/2006/relationships/hyperlink" Target="http://eventmanagement.com/events/incentiv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ventmanagement.com/events/press-conference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ventmanagement.com/events/weddings/" TargetMode="External"/><Relationship Id="rId7" Type="http://schemas.openxmlformats.org/officeDocument/2006/relationships/hyperlink" Target="http://eventmanagement.com/events/wedding-anniversar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eventmanagement.com/events/birthday/"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eventmanagement.com/events/fami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smtClean="0"/>
              <a:t>Events management</a:t>
            </a:r>
            <a:endParaRPr lang="en-GB" sz="5400" dirty="0"/>
          </a:p>
        </p:txBody>
      </p:sp>
      <p:sp>
        <p:nvSpPr>
          <p:cNvPr id="3" name="Subtitle 2"/>
          <p:cNvSpPr>
            <a:spLocks noGrp="1"/>
          </p:cNvSpPr>
          <p:nvPr>
            <p:ph type="subTitle" idx="1"/>
          </p:nvPr>
        </p:nvSpPr>
        <p:spPr/>
        <p:txBody>
          <a:bodyPr>
            <a:normAutofit/>
          </a:bodyPr>
          <a:lstStyle/>
          <a:p>
            <a:r>
              <a:rPr lang="en-GB" sz="3200" dirty="0" smtClean="0"/>
              <a:t>Investigation</a:t>
            </a:r>
            <a:endParaRPr lang="en-GB"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Typologies</a:t>
            </a:r>
            <a:endParaRPr lang="en-GB" dirty="0"/>
          </a:p>
        </p:txBody>
      </p:sp>
      <p:sp>
        <p:nvSpPr>
          <p:cNvPr id="3" name="Content Placeholder 2"/>
          <p:cNvSpPr>
            <a:spLocks noGrp="1"/>
          </p:cNvSpPr>
          <p:nvPr>
            <p:ph idx="1"/>
          </p:nvPr>
        </p:nvSpPr>
        <p:spPr/>
        <p:txBody>
          <a:bodyPr>
            <a:normAutofit/>
          </a:bodyPr>
          <a:lstStyle/>
          <a:p>
            <a:r>
              <a:rPr lang="en-GB" sz="2800" dirty="0" smtClean="0">
                <a:latin typeface="Calibri" pitchFamily="34" charset="0"/>
              </a:rPr>
              <a:t>Individuals, groups, people of different ages and cultures and people with special needs.</a:t>
            </a:r>
          </a:p>
        </p:txBody>
      </p:sp>
      <p:graphicFrame>
        <p:nvGraphicFramePr>
          <p:cNvPr id="4" name="Table 3"/>
          <p:cNvGraphicFramePr>
            <a:graphicFrameLocks noGrp="1"/>
          </p:cNvGraphicFramePr>
          <p:nvPr/>
        </p:nvGraphicFramePr>
        <p:xfrm>
          <a:off x="467544" y="2492896"/>
          <a:ext cx="7272808" cy="4138776"/>
        </p:xfrm>
        <a:graphic>
          <a:graphicData uri="http://schemas.openxmlformats.org/drawingml/2006/table">
            <a:tbl>
              <a:tblPr firstRow="1" bandRow="1">
                <a:tableStyleId>{5C22544A-7EE6-4342-B048-85BDC9FD1C3A}</a:tableStyleId>
              </a:tblPr>
              <a:tblGrid>
                <a:gridCol w="3636404"/>
                <a:gridCol w="3636404"/>
              </a:tblGrid>
              <a:tr h="486054">
                <a:tc>
                  <a:txBody>
                    <a:bodyPr/>
                    <a:lstStyle/>
                    <a:p>
                      <a:r>
                        <a:rPr lang="en-GB" dirty="0" smtClean="0"/>
                        <a:t>Customer</a:t>
                      </a:r>
                      <a:endParaRPr lang="en-GB" dirty="0"/>
                    </a:p>
                  </a:txBody>
                  <a:tcPr/>
                </a:tc>
                <a:tc>
                  <a:txBody>
                    <a:bodyPr/>
                    <a:lstStyle/>
                    <a:p>
                      <a:r>
                        <a:rPr lang="en-GB" dirty="0" smtClean="0"/>
                        <a:t>Event</a:t>
                      </a:r>
                      <a:endParaRPr lang="en-GB" dirty="0"/>
                    </a:p>
                  </a:txBody>
                  <a:tcPr/>
                </a:tc>
              </a:tr>
              <a:tr h="486054">
                <a:tc>
                  <a:txBody>
                    <a:bodyPr/>
                    <a:lstStyle/>
                    <a:p>
                      <a:r>
                        <a:rPr lang="en-GB" dirty="0" smtClean="0"/>
                        <a:t>Individuals</a:t>
                      </a:r>
                    </a:p>
                  </a:txBody>
                  <a:tcPr/>
                </a:tc>
                <a:tc>
                  <a:txBody>
                    <a:bodyPr/>
                    <a:lstStyle/>
                    <a:p>
                      <a:r>
                        <a:rPr lang="en-GB" dirty="0" smtClean="0"/>
                        <a:t>Weddings/Birthday Parties</a:t>
                      </a:r>
                      <a:endParaRPr lang="en-GB" dirty="0"/>
                    </a:p>
                  </a:txBody>
                  <a:tcPr/>
                </a:tc>
              </a:tr>
              <a:tr h="486054">
                <a:tc>
                  <a:txBody>
                    <a:bodyPr/>
                    <a:lstStyle/>
                    <a:p>
                      <a:r>
                        <a:rPr lang="en-GB" dirty="0" smtClean="0"/>
                        <a:t>Groups</a:t>
                      </a:r>
                      <a:endParaRPr lang="en-GB" dirty="0"/>
                    </a:p>
                  </a:txBody>
                  <a:tcPr/>
                </a:tc>
                <a:tc>
                  <a:txBody>
                    <a:bodyPr/>
                    <a:lstStyle/>
                    <a:p>
                      <a:r>
                        <a:rPr lang="en-GB" dirty="0" smtClean="0"/>
                        <a:t>Hen/stag parties or school/college educational events.</a:t>
                      </a:r>
                      <a:endParaRPr lang="en-GB" dirty="0"/>
                    </a:p>
                  </a:txBody>
                  <a:tcPr/>
                </a:tc>
              </a:tr>
              <a:tr h="486054">
                <a:tc>
                  <a:txBody>
                    <a:bodyPr/>
                    <a:lstStyle/>
                    <a:p>
                      <a:r>
                        <a:rPr lang="en-GB" dirty="0" smtClean="0"/>
                        <a:t>Children &amp; families </a:t>
                      </a:r>
                      <a:endParaRPr lang="en-GB" dirty="0"/>
                    </a:p>
                  </a:txBody>
                  <a:tcPr/>
                </a:tc>
                <a:tc>
                  <a:txBody>
                    <a:bodyPr/>
                    <a:lstStyle/>
                    <a:p>
                      <a:r>
                        <a:rPr lang="en-GB" dirty="0" smtClean="0"/>
                        <a:t>Children’s parties or fairs</a:t>
                      </a:r>
                      <a:endParaRPr lang="en-GB" dirty="0"/>
                    </a:p>
                  </a:txBody>
                  <a:tcPr/>
                </a:tc>
              </a:tr>
              <a:tr h="486054">
                <a:tc>
                  <a:txBody>
                    <a:bodyPr/>
                    <a:lstStyle/>
                    <a:p>
                      <a:r>
                        <a:rPr lang="en-GB" dirty="0" smtClean="0"/>
                        <a:t>Religious customers </a:t>
                      </a:r>
                      <a:endParaRPr lang="en-GB" dirty="0"/>
                    </a:p>
                  </a:txBody>
                  <a:tcPr/>
                </a:tc>
                <a:tc>
                  <a:txBody>
                    <a:bodyPr/>
                    <a:lstStyle/>
                    <a:p>
                      <a:r>
                        <a:rPr lang="en-GB" dirty="0" smtClean="0"/>
                        <a:t>christening ceremonies or bah-mitzvahs.</a:t>
                      </a:r>
                      <a:endParaRPr lang="en-GB" dirty="0"/>
                    </a:p>
                  </a:txBody>
                  <a:tcPr/>
                </a:tc>
              </a:tr>
              <a:tr h="486054">
                <a:tc>
                  <a:txBody>
                    <a:bodyPr/>
                    <a:lstStyle/>
                    <a:p>
                      <a:r>
                        <a:rPr lang="en-GB" dirty="0" smtClean="0"/>
                        <a:t>Special needs</a:t>
                      </a:r>
                      <a:endParaRPr lang="en-GB" dirty="0"/>
                    </a:p>
                  </a:txBody>
                  <a:tcPr/>
                </a:tc>
                <a:tc>
                  <a:txBody>
                    <a:bodyPr/>
                    <a:lstStyle/>
                    <a:p>
                      <a:r>
                        <a:rPr lang="en-GB" dirty="0" smtClean="0"/>
                        <a:t>Fundraising events</a:t>
                      </a:r>
                      <a:endParaRPr lang="en-GB" dirty="0"/>
                    </a:p>
                  </a:txBody>
                  <a:tcPr/>
                </a:tc>
              </a:tr>
              <a:tr h="486054">
                <a:tc>
                  <a:txBody>
                    <a:bodyPr/>
                    <a:lstStyle/>
                    <a:p>
                      <a:r>
                        <a:rPr lang="en-GB" dirty="0" smtClean="0"/>
                        <a:t>Special interest</a:t>
                      </a:r>
                      <a:endParaRPr lang="en-GB" dirty="0"/>
                    </a:p>
                  </a:txBody>
                  <a:tcPr/>
                </a:tc>
                <a:tc>
                  <a:txBody>
                    <a:bodyPr/>
                    <a:lstStyle/>
                    <a:p>
                      <a:r>
                        <a:rPr lang="en-GB" dirty="0" smtClean="0"/>
                        <a:t>Music festivals, Biker festivals etc.</a:t>
                      </a:r>
                      <a:endParaRPr lang="en-GB"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TYPOLOGIES - Developments</a:t>
            </a:r>
            <a:endParaRPr lang="en-GB" dirty="0"/>
          </a:p>
        </p:txBody>
      </p:sp>
      <p:sp>
        <p:nvSpPr>
          <p:cNvPr id="3" name="Content Placeholder 2"/>
          <p:cNvSpPr>
            <a:spLocks noGrp="1"/>
          </p:cNvSpPr>
          <p:nvPr>
            <p:ph idx="1"/>
          </p:nvPr>
        </p:nvSpPr>
        <p:spPr>
          <a:xfrm>
            <a:off x="457200" y="1609416"/>
            <a:ext cx="7239000" cy="2251632"/>
          </a:xfrm>
        </p:spPr>
        <p:txBody>
          <a:bodyPr/>
          <a:lstStyle/>
          <a:p>
            <a:r>
              <a:rPr lang="en-GB" dirty="0" smtClean="0"/>
              <a:t>Its become more socially acceptable to get remarried  at an older age. </a:t>
            </a:r>
          </a:p>
          <a:p>
            <a:r>
              <a:rPr lang="en-GB" dirty="0" smtClean="0"/>
              <a:t>More elderly people are holding weddings. </a:t>
            </a:r>
          </a:p>
          <a:p>
            <a:endParaRPr lang="en-GB" dirty="0"/>
          </a:p>
        </p:txBody>
      </p:sp>
      <p:pic>
        <p:nvPicPr>
          <p:cNvPr id="33794" name="Picture 2" descr="http://ricksblog.lawelderlaw.com/wp-content/uploads/2008/11/elderly-wedding.jpg"/>
          <p:cNvPicPr>
            <a:picLocks noChangeAspect="1" noChangeArrowheads="1"/>
          </p:cNvPicPr>
          <p:nvPr/>
        </p:nvPicPr>
        <p:blipFill>
          <a:blip r:embed="rId3" cstate="print"/>
          <a:srcRect/>
          <a:stretch>
            <a:fillRect/>
          </a:stretch>
        </p:blipFill>
        <p:spPr bwMode="auto">
          <a:xfrm>
            <a:off x="1835696" y="3284984"/>
            <a:ext cx="4314825" cy="30765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Typologies - developments</a:t>
            </a:r>
            <a:endParaRPr lang="en-GB" dirty="0"/>
          </a:p>
        </p:txBody>
      </p:sp>
      <p:sp>
        <p:nvSpPr>
          <p:cNvPr id="3" name="Content Placeholder 2"/>
          <p:cNvSpPr>
            <a:spLocks noGrp="1"/>
          </p:cNvSpPr>
          <p:nvPr>
            <p:ph idx="1"/>
          </p:nvPr>
        </p:nvSpPr>
        <p:spPr/>
        <p:txBody>
          <a:bodyPr/>
          <a:lstStyle/>
          <a:p>
            <a:r>
              <a:rPr lang="en-GB" dirty="0" smtClean="0">
                <a:latin typeface="Calibri" pitchFamily="34" charset="0"/>
              </a:rPr>
              <a:t>The types of customer’s attending festivals have change over generations.</a:t>
            </a:r>
          </a:p>
          <a:p>
            <a:r>
              <a:rPr lang="en-GB" dirty="0" smtClean="0">
                <a:latin typeface="Calibri" pitchFamily="34" charset="0"/>
              </a:rPr>
              <a:t>As the different types of festivals have expanded, so have the types of customers to attend them. </a:t>
            </a:r>
            <a:endParaRPr lang="en-GB" dirty="0">
              <a:latin typeface="Calibri" pitchFamily="34" charset="0"/>
            </a:endParaRPr>
          </a:p>
        </p:txBody>
      </p:sp>
      <p:pic>
        <p:nvPicPr>
          <p:cNvPr id="35842" name="Picture 2" descr="http://evephipp.files.wordpress.com/2010/11/2ed910a05134x480.jpg"/>
          <p:cNvPicPr>
            <a:picLocks noChangeAspect="1" noChangeArrowheads="1"/>
          </p:cNvPicPr>
          <p:nvPr/>
        </p:nvPicPr>
        <p:blipFill>
          <a:blip r:embed="rId3" cstate="print"/>
          <a:srcRect/>
          <a:stretch>
            <a:fillRect/>
          </a:stretch>
        </p:blipFill>
        <p:spPr bwMode="auto">
          <a:xfrm>
            <a:off x="251520" y="3501008"/>
            <a:ext cx="3672408" cy="3096344"/>
          </a:xfrm>
          <a:prstGeom prst="rect">
            <a:avLst/>
          </a:prstGeom>
          <a:noFill/>
        </p:spPr>
      </p:pic>
      <p:pic>
        <p:nvPicPr>
          <p:cNvPr id="35844" name="Picture 4" descr="http://img.metro.co.uk/i/pix/2011/06/24/article-1308912837486-0CB3C62000000578-765226_568x477.jpg"/>
          <p:cNvPicPr>
            <a:picLocks noChangeAspect="1" noChangeArrowheads="1"/>
          </p:cNvPicPr>
          <p:nvPr/>
        </p:nvPicPr>
        <p:blipFill>
          <a:blip r:embed="rId4" cstate="print"/>
          <a:srcRect/>
          <a:stretch>
            <a:fillRect/>
          </a:stretch>
        </p:blipFill>
        <p:spPr bwMode="auto">
          <a:xfrm>
            <a:off x="4211960" y="3429000"/>
            <a:ext cx="3816424" cy="313019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SUPPORTING BODIES</a:t>
            </a:r>
            <a:endParaRPr lang="en-GB" dirty="0"/>
          </a:p>
        </p:txBody>
      </p:sp>
      <p:sp>
        <p:nvSpPr>
          <p:cNvPr id="3" name="Content Placeholder 2"/>
          <p:cNvSpPr>
            <a:spLocks noGrp="1"/>
          </p:cNvSpPr>
          <p:nvPr>
            <p:ph idx="1"/>
          </p:nvPr>
        </p:nvSpPr>
        <p:spPr/>
        <p:txBody>
          <a:bodyPr>
            <a:normAutofit fontScale="92500"/>
          </a:bodyPr>
          <a:lstStyle/>
          <a:p>
            <a:pPr algn="ctr">
              <a:buNone/>
            </a:pPr>
            <a:r>
              <a:rPr lang="en-GB" sz="3500" b="1" dirty="0" smtClean="0">
                <a:latin typeface="Calibri" pitchFamily="34" charset="0"/>
              </a:rPr>
              <a:t>Association of Event Organisers</a:t>
            </a:r>
            <a:r>
              <a:rPr lang="en-GB" sz="3500" dirty="0" smtClean="0">
                <a:latin typeface="Calibri" pitchFamily="34" charset="0"/>
              </a:rPr>
              <a:t> </a:t>
            </a:r>
            <a:r>
              <a:rPr lang="en-GB" sz="3500" b="1" dirty="0" smtClean="0">
                <a:latin typeface="Calibri" pitchFamily="34" charset="0"/>
              </a:rPr>
              <a:t>Ltd</a:t>
            </a:r>
            <a:r>
              <a:rPr lang="en-GB" sz="3500" dirty="0" smtClean="0">
                <a:latin typeface="Calibri" pitchFamily="34" charset="0"/>
              </a:rPr>
              <a:t> (AEO)</a:t>
            </a:r>
            <a:endParaRPr lang="en-GB" sz="3500" b="1" dirty="0" smtClean="0">
              <a:latin typeface="Calibri" pitchFamily="34" charset="0"/>
            </a:endParaRPr>
          </a:p>
          <a:p>
            <a:pPr algn="ctr">
              <a:buNone/>
            </a:pPr>
            <a:r>
              <a:rPr lang="en-GB" dirty="0" smtClean="0">
                <a:latin typeface="Calibri" pitchFamily="34" charset="0"/>
              </a:rPr>
              <a:t>“AEO is the trade body representing companies which conceive, create, develop or manage trade and consumer events. It is run by its members for the benefit of its members through an elected council of representatives, specialist working groups and a fulltime secretariat.</a:t>
            </a:r>
            <a:br>
              <a:rPr lang="en-GB" dirty="0" smtClean="0">
                <a:latin typeface="Calibri" pitchFamily="34" charset="0"/>
              </a:rPr>
            </a:br>
            <a:r>
              <a:rPr lang="en-GB" dirty="0" smtClean="0">
                <a:latin typeface="Calibri" pitchFamily="34" charset="0"/>
              </a:rPr>
              <a:t/>
            </a:r>
            <a:br>
              <a:rPr lang="en-GB" dirty="0" smtClean="0">
                <a:latin typeface="Calibri" pitchFamily="34" charset="0"/>
              </a:rPr>
            </a:br>
            <a:r>
              <a:rPr lang="en-GB" dirty="0" smtClean="0">
                <a:latin typeface="Calibri" pitchFamily="34" charset="0"/>
              </a:rPr>
              <a:t>Our aim is to be the voice of the multi-billion pound event organising industry, to serve the collective needs of event organisers and to promote the interests of our members and the industry at large.”</a:t>
            </a:r>
            <a:endParaRPr lang="en-GB" dirty="0">
              <a:latin typeface="Calibri" pitchFamily="34" charset="0"/>
            </a:endParaRPr>
          </a:p>
        </p:txBody>
      </p:sp>
      <p:pic>
        <p:nvPicPr>
          <p:cNvPr id="36868" name="Picture 4" descr="Association of Event Organisers"/>
          <p:cNvPicPr>
            <a:picLocks noChangeAspect="1" noChangeArrowheads="1"/>
          </p:cNvPicPr>
          <p:nvPr/>
        </p:nvPicPr>
        <p:blipFill>
          <a:blip r:embed="rId3" cstate="print"/>
          <a:srcRect/>
          <a:stretch>
            <a:fillRect/>
          </a:stretch>
        </p:blipFill>
        <p:spPr bwMode="auto">
          <a:xfrm>
            <a:off x="5796136" y="260648"/>
            <a:ext cx="1695450" cy="12763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bodies</a:t>
            </a:r>
            <a:endParaRPr lang="en-GB" dirty="0"/>
          </a:p>
        </p:txBody>
      </p:sp>
      <p:sp>
        <p:nvSpPr>
          <p:cNvPr id="3" name="Content Placeholder 2"/>
          <p:cNvSpPr>
            <a:spLocks noGrp="1"/>
          </p:cNvSpPr>
          <p:nvPr>
            <p:ph idx="1"/>
          </p:nvPr>
        </p:nvSpPr>
        <p:spPr/>
        <p:txBody>
          <a:bodyPr/>
          <a:lstStyle/>
          <a:p>
            <a:pPr algn="ctr">
              <a:buNone/>
            </a:pPr>
            <a:r>
              <a:rPr lang="en-GB" sz="3600" b="1" dirty="0" smtClean="0">
                <a:latin typeface="Calibri" pitchFamily="34" charset="0"/>
              </a:rPr>
              <a:t>Association of Event Venues (AEV)</a:t>
            </a:r>
          </a:p>
          <a:p>
            <a:pPr algn="ctr">
              <a:buNone/>
            </a:pPr>
            <a:endParaRPr lang="en-GB" dirty="0" smtClean="0">
              <a:latin typeface="Calibri" pitchFamily="34" charset="0"/>
            </a:endParaRPr>
          </a:p>
          <a:p>
            <a:pPr algn="ctr">
              <a:buNone/>
            </a:pPr>
            <a:r>
              <a:rPr lang="en-GB" dirty="0" smtClean="0">
                <a:latin typeface="Calibri" pitchFamily="34" charset="0"/>
              </a:rPr>
              <a:t>“Association of Event Venues (AEV) is an organisation serving an established event venue community, focused on creating and driving platforms that service fundamental industry needs.”</a:t>
            </a:r>
            <a:endParaRPr lang="en-GB" dirty="0">
              <a:latin typeface="Calibri" pitchFamily="34" charset="0"/>
            </a:endParaRPr>
          </a:p>
        </p:txBody>
      </p:sp>
      <p:pic>
        <p:nvPicPr>
          <p:cNvPr id="38914" name="Picture 2" descr="Association of Event Venues"/>
          <p:cNvPicPr>
            <a:picLocks noChangeAspect="1" noChangeArrowheads="1"/>
          </p:cNvPicPr>
          <p:nvPr/>
        </p:nvPicPr>
        <p:blipFill>
          <a:blip r:embed="rId3" cstate="print"/>
          <a:srcRect/>
          <a:stretch>
            <a:fillRect/>
          </a:stretch>
        </p:blipFill>
        <p:spPr bwMode="auto">
          <a:xfrm>
            <a:off x="5580112" y="260648"/>
            <a:ext cx="1944216" cy="13407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bodies</a:t>
            </a:r>
            <a:endParaRPr lang="en-GB" dirty="0"/>
          </a:p>
        </p:txBody>
      </p:sp>
      <p:pic>
        <p:nvPicPr>
          <p:cNvPr id="40963" name="Picture 3"/>
          <p:cNvPicPr>
            <a:picLocks noGrp="1" noChangeAspect="1" noChangeArrowheads="1"/>
          </p:cNvPicPr>
          <p:nvPr>
            <p:ph idx="1"/>
          </p:nvPr>
        </p:nvPicPr>
        <p:blipFill>
          <a:blip r:embed="rId3" cstate="print"/>
          <a:srcRect l="14069" t="10502" r="68026" b="72900"/>
          <a:stretch>
            <a:fillRect/>
          </a:stretch>
        </p:blipFill>
        <p:spPr bwMode="auto">
          <a:xfrm>
            <a:off x="5108608" y="188640"/>
            <a:ext cx="2982906" cy="1728192"/>
          </a:xfrm>
          <a:prstGeom prst="rect">
            <a:avLst/>
          </a:prstGeom>
          <a:noFill/>
          <a:ln w="9525">
            <a:noFill/>
            <a:miter lim="800000"/>
            <a:headEnd/>
            <a:tailEnd/>
          </a:ln>
        </p:spPr>
      </p:pic>
      <p:sp>
        <p:nvSpPr>
          <p:cNvPr id="6" name="TextBox 5"/>
          <p:cNvSpPr txBox="1"/>
          <p:nvPr/>
        </p:nvSpPr>
        <p:spPr>
          <a:xfrm>
            <a:off x="827584" y="2132856"/>
            <a:ext cx="6696744" cy="4154984"/>
          </a:xfrm>
          <a:prstGeom prst="rect">
            <a:avLst/>
          </a:prstGeom>
          <a:noFill/>
        </p:spPr>
        <p:txBody>
          <a:bodyPr wrap="square" rtlCol="0">
            <a:spAutoFit/>
          </a:bodyPr>
          <a:lstStyle/>
          <a:p>
            <a:pPr algn="ctr"/>
            <a:r>
              <a:rPr lang="en-GB" sz="2400" b="1" dirty="0" smtClean="0">
                <a:latin typeface="Calibri" pitchFamily="34" charset="0"/>
              </a:rPr>
              <a:t>National Outdoor Events Association (NOEA)</a:t>
            </a:r>
          </a:p>
          <a:p>
            <a:pPr algn="ctr"/>
            <a:endParaRPr lang="en-GB" sz="2400" dirty="0" smtClean="0">
              <a:latin typeface="Calibri" pitchFamily="34" charset="0"/>
            </a:endParaRPr>
          </a:p>
          <a:p>
            <a:pPr algn="ctr"/>
            <a:r>
              <a:rPr lang="en-GB" sz="2400" dirty="0" smtClean="0">
                <a:latin typeface="Calibri" pitchFamily="34" charset="0"/>
              </a:rPr>
              <a:t>NOEA</a:t>
            </a:r>
            <a:r>
              <a:rPr lang="en-GB" sz="2400" dirty="0">
                <a:latin typeface="Calibri" pitchFamily="34" charset="0"/>
              </a:rPr>
              <a:t>, established in 1979, is the only trade association specialising in the Outdoor Events Industry and is able to connect you to some 500 Members covering Local Authorities, Festival and Event Organisers, Universities/Students, Entertainment Agencies, Promoters, Venues and Suppliers of Equipment and Services together with Practitioners generally in the World of Outdoor Events.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event? </a:t>
            </a:r>
            <a:endParaRPr lang="en-GB" dirty="0"/>
          </a:p>
        </p:txBody>
      </p:sp>
      <p:sp>
        <p:nvSpPr>
          <p:cNvPr id="3" name="Content Placeholder 2"/>
          <p:cNvSpPr>
            <a:spLocks noGrp="1"/>
          </p:cNvSpPr>
          <p:nvPr>
            <p:ph idx="1"/>
          </p:nvPr>
        </p:nvSpPr>
        <p:spPr/>
        <p:txBody>
          <a:bodyPr/>
          <a:lstStyle/>
          <a:p>
            <a:pPr algn="ctr">
              <a:buNone/>
            </a:pPr>
            <a:r>
              <a:rPr lang="en-GB" sz="2800" b="1" dirty="0" smtClean="0">
                <a:latin typeface="Calibri" pitchFamily="34" charset="0"/>
              </a:rPr>
              <a:t>    </a:t>
            </a:r>
          </a:p>
          <a:p>
            <a:pPr algn="ctr">
              <a:buNone/>
            </a:pPr>
            <a:r>
              <a:rPr lang="en-GB" sz="2800" b="1" dirty="0" smtClean="0">
                <a:latin typeface="Calibri" pitchFamily="34" charset="0"/>
              </a:rPr>
              <a:t>   </a:t>
            </a:r>
            <a:r>
              <a:rPr lang="en-GB" sz="2800" dirty="0" smtClean="0">
                <a:latin typeface="Calibri" pitchFamily="34" charset="0"/>
              </a:rPr>
              <a:t>Occurrence happening at a determinable time and place, with or without the participation of human agents. It may be a part of a chain of occurrences as an effect of a preceding occurrence and as the cause of a succeeding occurrence.</a:t>
            </a:r>
          </a:p>
          <a:p>
            <a:pPr algn="r">
              <a:buNone/>
            </a:pPr>
            <a:r>
              <a:rPr lang="en-GB" sz="1800" b="1" i="1" dirty="0" smtClean="0">
                <a:latin typeface="Calibri" pitchFamily="34" charset="0"/>
              </a:rPr>
              <a:t>Businessdictionary.com</a:t>
            </a:r>
            <a:endParaRPr lang="en-GB" sz="1800" b="1" i="1"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 </a:t>
            </a:r>
            <a:endParaRPr lang="en-GB" dirty="0"/>
          </a:p>
        </p:txBody>
      </p:sp>
      <p:sp>
        <p:nvSpPr>
          <p:cNvPr id="3" name="Content Placeholder 2"/>
          <p:cNvSpPr>
            <a:spLocks noGrp="1"/>
          </p:cNvSpPr>
          <p:nvPr>
            <p:ph idx="1"/>
          </p:nvPr>
        </p:nvSpPr>
        <p:spPr/>
        <p:txBody>
          <a:bodyPr>
            <a:normAutofit lnSpcReduction="10000"/>
          </a:bodyPr>
          <a:lstStyle/>
          <a:p>
            <a:r>
              <a:rPr lang="en-GB" dirty="0" smtClean="0">
                <a:latin typeface="Calibri" pitchFamily="34" charset="0"/>
              </a:rPr>
              <a:t>The events industry has grown at an average pace of </a:t>
            </a:r>
            <a:r>
              <a:rPr lang="en-GB" b="1" dirty="0" smtClean="0">
                <a:latin typeface="Calibri" pitchFamily="34" charset="0"/>
              </a:rPr>
              <a:t>6.2%</a:t>
            </a:r>
            <a:r>
              <a:rPr lang="en-GB" dirty="0" smtClean="0">
                <a:latin typeface="Calibri" pitchFamily="34" charset="0"/>
              </a:rPr>
              <a:t> each year globally since 2003 and is projected to grow </a:t>
            </a:r>
            <a:r>
              <a:rPr lang="en-GB" b="1" dirty="0" smtClean="0">
                <a:latin typeface="Calibri" pitchFamily="34" charset="0"/>
              </a:rPr>
              <a:t>5.5%</a:t>
            </a:r>
            <a:r>
              <a:rPr lang="en-GB" dirty="0" smtClean="0">
                <a:latin typeface="Calibri" pitchFamily="34" charset="0"/>
              </a:rPr>
              <a:t> per year through 2011.</a:t>
            </a:r>
          </a:p>
          <a:p>
            <a:endParaRPr lang="en-GB" dirty="0" smtClean="0">
              <a:latin typeface="Calibri" pitchFamily="34" charset="0"/>
            </a:endParaRPr>
          </a:p>
          <a:p>
            <a:pPr algn="ctr">
              <a:buNone/>
            </a:pPr>
            <a:r>
              <a:rPr lang="en-GB" b="1" dirty="0" smtClean="0">
                <a:latin typeface="Calibri" pitchFamily="34" charset="0"/>
              </a:rPr>
              <a:t>Industry Statistics</a:t>
            </a:r>
            <a:endParaRPr lang="en-GB" dirty="0" smtClean="0">
              <a:latin typeface="Calibri" pitchFamily="34" charset="0"/>
            </a:endParaRPr>
          </a:p>
          <a:p>
            <a:r>
              <a:rPr lang="en-GB" dirty="0" smtClean="0">
                <a:latin typeface="Calibri" pitchFamily="34" charset="0"/>
              </a:rPr>
              <a:t>Economic impact £9.3 billion</a:t>
            </a:r>
          </a:p>
          <a:p>
            <a:r>
              <a:rPr lang="en-GB" dirty="0" smtClean="0">
                <a:latin typeface="Calibri" pitchFamily="34" charset="0"/>
              </a:rPr>
              <a:t>£1 billion tax revenues</a:t>
            </a:r>
          </a:p>
          <a:p>
            <a:r>
              <a:rPr lang="en-GB" dirty="0" smtClean="0">
                <a:latin typeface="Calibri" pitchFamily="34" charset="0"/>
              </a:rPr>
              <a:t>137,000 full time job equivalents</a:t>
            </a:r>
          </a:p>
          <a:p>
            <a:r>
              <a:rPr lang="en-GB" dirty="0" smtClean="0">
                <a:latin typeface="Calibri" pitchFamily="34" charset="0"/>
              </a:rPr>
              <a:t>17 million visitors each year</a:t>
            </a:r>
          </a:p>
          <a:p>
            <a:r>
              <a:rPr lang="en-GB" dirty="0" smtClean="0">
                <a:latin typeface="Calibri" pitchFamily="34" charset="0"/>
              </a:rPr>
              <a:t>7% of visitors and 13% of exhibitors are from overseas</a:t>
            </a:r>
          </a:p>
          <a:p>
            <a:endParaRPr lang="en-GB"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events</a:t>
            </a:r>
            <a:endParaRPr lang="en-GB" dirty="0"/>
          </a:p>
        </p:txBody>
      </p:sp>
      <p:sp>
        <p:nvSpPr>
          <p:cNvPr id="3" name="Content Placeholder 2"/>
          <p:cNvSpPr>
            <a:spLocks noGrp="1"/>
          </p:cNvSpPr>
          <p:nvPr>
            <p:ph idx="1"/>
          </p:nvPr>
        </p:nvSpPr>
        <p:spPr>
          <a:xfrm>
            <a:off x="395536" y="1772816"/>
            <a:ext cx="7239000" cy="4846320"/>
          </a:xfrm>
        </p:spPr>
        <p:txBody>
          <a:bodyPr/>
          <a:lstStyle/>
          <a:p>
            <a:r>
              <a:rPr lang="en-GB" dirty="0" smtClean="0"/>
              <a:t>Two main types of events </a:t>
            </a:r>
          </a:p>
          <a:p>
            <a:endParaRPr lang="en-GB" dirty="0" smtClean="0"/>
          </a:p>
          <a:p>
            <a:endParaRPr lang="en-GB" dirty="0" smtClean="0"/>
          </a:p>
          <a:p>
            <a:pPr algn="ctr">
              <a:buNone/>
            </a:pPr>
            <a:r>
              <a:rPr lang="en-GB" sz="3600" dirty="0" smtClean="0"/>
              <a:t>Private events</a:t>
            </a:r>
          </a:p>
          <a:p>
            <a:pPr algn="ctr">
              <a:buNone/>
            </a:pPr>
            <a:r>
              <a:rPr lang="en-GB" sz="3600" dirty="0" smtClean="0"/>
              <a:t>Corporate events </a:t>
            </a:r>
            <a:endParaRPr lang="en-GB" sz="3600" dirty="0"/>
          </a:p>
        </p:txBody>
      </p:sp>
      <p:pic>
        <p:nvPicPr>
          <p:cNvPr id="20482" name="Picture 2" descr="http://thechancery.co.uk/images/wedding-event-venue.jpg"/>
          <p:cNvPicPr>
            <a:picLocks noChangeAspect="1" noChangeArrowheads="1"/>
          </p:cNvPicPr>
          <p:nvPr/>
        </p:nvPicPr>
        <p:blipFill>
          <a:blip r:embed="rId3" cstate="print"/>
          <a:srcRect/>
          <a:stretch>
            <a:fillRect/>
          </a:stretch>
        </p:blipFill>
        <p:spPr bwMode="auto">
          <a:xfrm>
            <a:off x="4860032" y="1268760"/>
            <a:ext cx="3124038" cy="1728192"/>
          </a:xfrm>
          <a:prstGeom prst="rect">
            <a:avLst/>
          </a:prstGeom>
          <a:noFill/>
        </p:spPr>
      </p:pic>
      <p:pic>
        <p:nvPicPr>
          <p:cNvPr id="20484" name="Picture 4" descr="http://exxcel.co.uk/corprte%20pik5.jpg"/>
          <p:cNvPicPr>
            <a:picLocks noChangeAspect="1" noChangeArrowheads="1"/>
          </p:cNvPicPr>
          <p:nvPr/>
        </p:nvPicPr>
        <p:blipFill>
          <a:blip r:embed="rId4" cstate="print"/>
          <a:srcRect t="24334"/>
          <a:stretch>
            <a:fillRect/>
          </a:stretch>
        </p:blipFill>
        <p:spPr bwMode="auto">
          <a:xfrm>
            <a:off x="539552" y="4581128"/>
            <a:ext cx="3563888" cy="196348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Events</a:t>
            </a:r>
            <a:endParaRPr lang="en-GB" dirty="0"/>
          </a:p>
        </p:txBody>
      </p:sp>
      <p:sp>
        <p:nvSpPr>
          <p:cNvPr id="3" name="Content Placeholder 2"/>
          <p:cNvSpPr>
            <a:spLocks noGrp="1"/>
          </p:cNvSpPr>
          <p:nvPr>
            <p:ph idx="1"/>
          </p:nvPr>
        </p:nvSpPr>
        <p:spPr>
          <a:xfrm>
            <a:off x="467544" y="1700808"/>
            <a:ext cx="3240360" cy="3744416"/>
          </a:xfrm>
        </p:spPr>
        <p:txBody>
          <a:bodyPr>
            <a:normAutofit lnSpcReduction="10000"/>
          </a:bodyPr>
          <a:lstStyle/>
          <a:p>
            <a:r>
              <a:rPr lang="en-GB" sz="2000" dirty="0" smtClean="0">
                <a:latin typeface="Calibri" pitchFamily="34" charset="0"/>
              </a:rPr>
              <a:t>Conferences</a:t>
            </a:r>
          </a:p>
          <a:p>
            <a:r>
              <a:rPr lang="en-GB" sz="2000" dirty="0" smtClean="0">
                <a:latin typeface="Calibri" pitchFamily="34" charset="0"/>
              </a:rPr>
              <a:t>Seminars</a:t>
            </a:r>
          </a:p>
          <a:p>
            <a:r>
              <a:rPr lang="en-GB" sz="2000" dirty="0" smtClean="0">
                <a:latin typeface="Calibri" pitchFamily="34" charset="0"/>
              </a:rPr>
              <a:t>Meetings</a:t>
            </a:r>
          </a:p>
          <a:p>
            <a:r>
              <a:rPr lang="en-GB" sz="2000" dirty="0" smtClean="0">
                <a:latin typeface="Calibri" pitchFamily="34" charset="0"/>
              </a:rPr>
              <a:t>Team building events</a:t>
            </a:r>
          </a:p>
          <a:p>
            <a:r>
              <a:rPr lang="en-GB" sz="2000" dirty="0" smtClean="0">
                <a:latin typeface="Calibri" pitchFamily="34" charset="0"/>
              </a:rPr>
              <a:t>Trade show exhibitions</a:t>
            </a:r>
          </a:p>
          <a:p>
            <a:r>
              <a:rPr lang="en-GB" sz="2000" dirty="0" smtClean="0">
                <a:latin typeface="Calibri" pitchFamily="34" charset="0"/>
              </a:rPr>
              <a:t>Business dinners</a:t>
            </a:r>
          </a:p>
          <a:p>
            <a:r>
              <a:rPr lang="en-GB" sz="2000" dirty="0" smtClean="0">
                <a:latin typeface="Calibri" pitchFamily="34" charset="0"/>
              </a:rPr>
              <a:t>Golf events</a:t>
            </a:r>
          </a:p>
          <a:p>
            <a:r>
              <a:rPr lang="en-GB" sz="2000" dirty="0" smtClean="0">
                <a:latin typeface="Calibri" pitchFamily="34" charset="0"/>
              </a:rPr>
              <a:t>Press Conferences</a:t>
            </a:r>
          </a:p>
          <a:p>
            <a:r>
              <a:rPr lang="en-GB" sz="2000" dirty="0" smtClean="0">
                <a:latin typeface="Calibri" pitchFamily="34" charset="0"/>
              </a:rPr>
              <a:t>Networking events</a:t>
            </a:r>
          </a:p>
          <a:p>
            <a:r>
              <a:rPr lang="en-GB" sz="2000" dirty="0" smtClean="0">
                <a:latin typeface="Calibri" pitchFamily="34" charset="0"/>
              </a:rPr>
              <a:t>Executive retreats</a:t>
            </a:r>
          </a:p>
          <a:p>
            <a:endParaRPr lang="en-GB" sz="2000" dirty="0" smtClean="0">
              <a:latin typeface="Calibri" pitchFamily="34" charset="0"/>
            </a:endParaRPr>
          </a:p>
          <a:p>
            <a:endParaRPr lang="en-GB" dirty="0"/>
          </a:p>
        </p:txBody>
      </p:sp>
      <p:sp>
        <p:nvSpPr>
          <p:cNvPr id="5" name="Rectangle 4"/>
          <p:cNvSpPr/>
          <p:nvPr/>
        </p:nvSpPr>
        <p:spPr>
          <a:xfrm>
            <a:off x="5292080" y="1700808"/>
            <a:ext cx="2880320" cy="3862596"/>
          </a:xfrm>
          <a:prstGeom prst="rect">
            <a:avLst/>
          </a:prstGeom>
        </p:spPr>
        <p:txBody>
          <a:bodyPr wrap="square">
            <a:spAutoFit/>
          </a:bodyPr>
          <a:lstStyle/>
          <a:p>
            <a:pPr marL="274320" lvl="0" indent="-274320">
              <a:spcBef>
                <a:spcPts val="600"/>
              </a:spcBef>
              <a:buClr>
                <a:srgbClr val="B13F9A"/>
              </a:buClr>
              <a:buSzPct val="73000"/>
              <a:buFont typeface="Wingdings 2"/>
              <a:buChar char=""/>
            </a:pPr>
            <a:r>
              <a:rPr lang="en-GB" sz="2000" dirty="0">
                <a:solidFill>
                  <a:prstClr val="black"/>
                </a:solidFill>
                <a:latin typeface="Calibri" pitchFamily="34" charset="0"/>
              </a:rPr>
              <a:t>Incentive </a:t>
            </a:r>
            <a:r>
              <a:rPr lang="en-GB" sz="2000" dirty="0" smtClean="0">
                <a:solidFill>
                  <a:prstClr val="black"/>
                </a:solidFill>
                <a:latin typeface="Calibri" pitchFamily="34" charset="0"/>
              </a:rPr>
              <a:t>travel</a:t>
            </a:r>
          </a:p>
          <a:p>
            <a:pPr marL="274320" lvl="0" indent="-274320">
              <a:spcBef>
                <a:spcPts val="600"/>
              </a:spcBef>
              <a:buClr>
                <a:srgbClr val="B13F9A"/>
              </a:buClr>
              <a:buSzPct val="73000"/>
              <a:buFont typeface="Wingdings 2"/>
              <a:buChar char=""/>
            </a:pPr>
            <a:r>
              <a:rPr lang="en-GB" sz="2000" dirty="0" smtClean="0">
                <a:solidFill>
                  <a:prstClr val="black"/>
                </a:solidFill>
                <a:latin typeface="Calibri" pitchFamily="34" charset="0"/>
              </a:rPr>
              <a:t>Incentive events</a:t>
            </a:r>
            <a:endParaRPr lang="en-GB" sz="2000" dirty="0">
              <a:solidFill>
                <a:prstClr val="black"/>
              </a:solidFill>
              <a:latin typeface="Calibri" pitchFamily="34" charset="0"/>
            </a:endParaRPr>
          </a:p>
          <a:p>
            <a:pPr marL="274320" lvl="0" indent="-274320">
              <a:spcBef>
                <a:spcPts val="600"/>
              </a:spcBef>
              <a:buClr>
                <a:srgbClr val="B13F9A"/>
              </a:buClr>
              <a:buSzPct val="73000"/>
              <a:buFont typeface="Wingdings 2"/>
              <a:buChar char=""/>
            </a:pPr>
            <a:r>
              <a:rPr lang="en-GB" sz="2000" dirty="0">
                <a:solidFill>
                  <a:prstClr val="black"/>
                </a:solidFill>
                <a:latin typeface="Calibri" pitchFamily="34" charset="0"/>
              </a:rPr>
              <a:t>Opening ceremonies</a:t>
            </a:r>
          </a:p>
          <a:p>
            <a:pPr marL="274320" lvl="0" indent="-274320">
              <a:spcBef>
                <a:spcPts val="600"/>
              </a:spcBef>
              <a:buClr>
                <a:srgbClr val="B13F9A"/>
              </a:buClr>
              <a:buSzPct val="73000"/>
              <a:buFont typeface="Wingdings 2"/>
              <a:buChar char=""/>
            </a:pPr>
            <a:r>
              <a:rPr lang="en-GB" sz="2000" dirty="0">
                <a:solidFill>
                  <a:prstClr val="black"/>
                </a:solidFill>
                <a:latin typeface="Calibri" pitchFamily="34" charset="0"/>
              </a:rPr>
              <a:t>Product launches</a:t>
            </a:r>
          </a:p>
          <a:p>
            <a:pPr marL="274320" lvl="0" indent="-274320">
              <a:spcBef>
                <a:spcPts val="600"/>
              </a:spcBef>
              <a:buClr>
                <a:srgbClr val="B13F9A"/>
              </a:buClr>
              <a:buSzPct val="73000"/>
              <a:buFont typeface="Wingdings 2"/>
              <a:buChar char=""/>
            </a:pPr>
            <a:r>
              <a:rPr lang="en-GB" sz="2000" dirty="0">
                <a:solidFill>
                  <a:prstClr val="black"/>
                </a:solidFill>
                <a:latin typeface="Calibri" pitchFamily="34" charset="0"/>
              </a:rPr>
              <a:t>Themed </a:t>
            </a:r>
            <a:r>
              <a:rPr lang="en-GB" sz="2000" dirty="0" smtClean="0">
                <a:solidFill>
                  <a:prstClr val="black"/>
                </a:solidFill>
                <a:latin typeface="Calibri" pitchFamily="34" charset="0"/>
              </a:rPr>
              <a:t>parties</a:t>
            </a:r>
          </a:p>
          <a:p>
            <a:pPr marL="274320" lvl="0" indent="-274320">
              <a:spcBef>
                <a:spcPts val="600"/>
              </a:spcBef>
              <a:buClr>
                <a:srgbClr val="B13F9A"/>
              </a:buClr>
              <a:buSzPct val="73000"/>
              <a:buFont typeface="Wingdings 2"/>
              <a:buChar char=""/>
            </a:pPr>
            <a:r>
              <a:rPr lang="en-GB" sz="2000" dirty="0" smtClean="0">
                <a:solidFill>
                  <a:prstClr val="black"/>
                </a:solidFill>
                <a:latin typeface="Calibri" pitchFamily="34" charset="0"/>
              </a:rPr>
              <a:t>VIP events</a:t>
            </a:r>
          </a:p>
          <a:p>
            <a:pPr marL="274320" lvl="0" indent="-274320">
              <a:spcBef>
                <a:spcPts val="600"/>
              </a:spcBef>
              <a:buClr>
                <a:srgbClr val="B13F9A"/>
              </a:buClr>
              <a:buSzPct val="73000"/>
              <a:buFont typeface="Wingdings 2"/>
              <a:buChar char=""/>
            </a:pPr>
            <a:r>
              <a:rPr lang="en-GB" sz="2000" dirty="0" smtClean="0">
                <a:solidFill>
                  <a:prstClr val="black"/>
                </a:solidFill>
                <a:latin typeface="Calibri" pitchFamily="34" charset="0"/>
              </a:rPr>
              <a:t>Trade fairs</a:t>
            </a:r>
          </a:p>
          <a:p>
            <a:pPr marL="274320" lvl="0" indent="-274320">
              <a:spcBef>
                <a:spcPts val="600"/>
              </a:spcBef>
              <a:buClr>
                <a:srgbClr val="B13F9A"/>
              </a:buClr>
              <a:buSzPct val="73000"/>
              <a:buFont typeface="Wingdings 2"/>
              <a:buChar char=""/>
            </a:pPr>
            <a:r>
              <a:rPr lang="en-GB" sz="2000" dirty="0" smtClean="0">
                <a:solidFill>
                  <a:prstClr val="black"/>
                </a:solidFill>
                <a:latin typeface="Calibri" pitchFamily="34" charset="0"/>
              </a:rPr>
              <a:t>Shareholder meetings</a:t>
            </a:r>
          </a:p>
          <a:p>
            <a:pPr marL="274320" indent="-274320">
              <a:spcBef>
                <a:spcPts val="600"/>
              </a:spcBef>
              <a:buClr>
                <a:srgbClr val="B13F9A"/>
              </a:buClr>
              <a:buSzPct val="73000"/>
              <a:buFont typeface="Wingdings 2"/>
              <a:buChar char=""/>
            </a:pPr>
            <a:r>
              <a:rPr lang="en-GB" sz="2000" dirty="0" smtClean="0">
                <a:solidFill>
                  <a:prstClr val="black"/>
                </a:solidFill>
                <a:latin typeface="Calibri" pitchFamily="34" charset="0"/>
              </a:rPr>
              <a:t>Award ceremonies</a:t>
            </a:r>
          </a:p>
          <a:p>
            <a:pPr marL="274320" lvl="0" indent="-274320">
              <a:spcBef>
                <a:spcPts val="600"/>
              </a:spcBef>
              <a:buClr>
                <a:srgbClr val="B13F9A"/>
              </a:buClr>
              <a:buSzPct val="73000"/>
              <a:buFont typeface="Wingdings 2"/>
              <a:buChar char=""/>
            </a:pPr>
            <a:endParaRPr lang="en-GB" sz="2000" dirty="0" smtClean="0">
              <a:solidFill>
                <a:prstClr val="black"/>
              </a:solidFill>
              <a:latin typeface="Calibri" pitchFamily="34" charset="0"/>
            </a:endParaRPr>
          </a:p>
        </p:txBody>
      </p:sp>
      <p:pic>
        <p:nvPicPr>
          <p:cNvPr id="6" name="Picture 5" descr="Team Building">
            <a:hlinkClick r:id="rId3" tooltip="&quot;Team Building Events&quot;"/>
          </p:cNvPr>
          <p:cNvPicPr/>
          <p:nvPr/>
        </p:nvPicPr>
        <p:blipFill>
          <a:blip r:embed="rId4" cstate="print"/>
          <a:srcRect/>
          <a:stretch>
            <a:fillRect/>
          </a:stretch>
        </p:blipFill>
        <p:spPr bwMode="auto">
          <a:xfrm>
            <a:off x="3491880" y="1772816"/>
            <a:ext cx="1196647" cy="1196648"/>
          </a:xfrm>
          <a:prstGeom prst="rect">
            <a:avLst/>
          </a:prstGeom>
          <a:noFill/>
          <a:ln w="9525">
            <a:noFill/>
            <a:miter lim="800000"/>
            <a:headEnd/>
            <a:tailEnd/>
          </a:ln>
        </p:spPr>
      </p:pic>
      <p:pic>
        <p:nvPicPr>
          <p:cNvPr id="7" name="Picture 6" descr="Press Conference">
            <a:hlinkClick r:id="rId5" tooltip="&quot;Press Conferences&quot;"/>
          </p:cNvPr>
          <p:cNvPicPr/>
          <p:nvPr/>
        </p:nvPicPr>
        <p:blipFill>
          <a:blip r:embed="rId6" cstate="print"/>
          <a:srcRect/>
          <a:stretch>
            <a:fillRect/>
          </a:stretch>
        </p:blipFill>
        <p:spPr bwMode="auto">
          <a:xfrm>
            <a:off x="3491880" y="3284984"/>
            <a:ext cx="1296144" cy="1296144"/>
          </a:xfrm>
          <a:prstGeom prst="rect">
            <a:avLst/>
          </a:prstGeom>
          <a:noFill/>
          <a:ln w="9525">
            <a:noFill/>
            <a:miter lim="800000"/>
            <a:headEnd/>
            <a:tailEnd/>
          </a:ln>
        </p:spPr>
      </p:pic>
      <p:pic>
        <p:nvPicPr>
          <p:cNvPr id="8" name="Picture 7" descr="Incentive Event">
            <a:hlinkClick r:id="rId7" tooltip="&quot;Incentive Events&quot;"/>
          </p:cNvPr>
          <p:cNvPicPr/>
          <p:nvPr/>
        </p:nvPicPr>
        <p:blipFill>
          <a:blip r:embed="rId8" cstate="print"/>
          <a:srcRect/>
          <a:stretch>
            <a:fillRect/>
          </a:stretch>
        </p:blipFill>
        <p:spPr bwMode="auto">
          <a:xfrm>
            <a:off x="3491880" y="4941168"/>
            <a:ext cx="1296144" cy="12961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Private events</a:t>
            </a:r>
            <a:endParaRPr lang="en-GB" dirty="0"/>
          </a:p>
        </p:txBody>
      </p:sp>
      <p:sp>
        <p:nvSpPr>
          <p:cNvPr id="3" name="Content Placeholder 2"/>
          <p:cNvSpPr>
            <a:spLocks noGrp="1"/>
          </p:cNvSpPr>
          <p:nvPr>
            <p:ph idx="1"/>
          </p:nvPr>
        </p:nvSpPr>
        <p:spPr/>
        <p:txBody>
          <a:bodyPr/>
          <a:lstStyle/>
          <a:p>
            <a:r>
              <a:rPr lang="en-GB" dirty="0" smtClean="0">
                <a:latin typeface="Calibri" pitchFamily="34" charset="0"/>
              </a:rPr>
              <a:t>Weddings</a:t>
            </a:r>
          </a:p>
          <a:p>
            <a:r>
              <a:rPr lang="en-GB" dirty="0" smtClean="0">
                <a:latin typeface="Calibri" pitchFamily="34" charset="0"/>
              </a:rPr>
              <a:t>Birthday parties</a:t>
            </a:r>
          </a:p>
          <a:p>
            <a:r>
              <a:rPr lang="en-GB" dirty="0" smtClean="0">
                <a:latin typeface="Calibri" pitchFamily="34" charset="0"/>
              </a:rPr>
              <a:t>Wedding anniversaries</a:t>
            </a:r>
          </a:p>
          <a:p>
            <a:r>
              <a:rPr lang="en-GB" dirty="0" smtClean="0">
                <a:latin typeface="Calibri" pitchFamily="34" charset="0"/>
              </a:rPr>
              <a:t>And other family events </a:t>
            </a:r>
            <a:endParaRPr lang="en-GB" dirty="0">
              <a:latin typeface="Calibri" pitchFamily="34" charset="0"/>
            </a:endParaRPr>
          </a:p>
        </p:txBody>
      </p:sp>
      <p:pic>
        <p:nvPicPr>
          <p:cNvPr id="4" name="Picture 3" descr="weddings">
            <a:hlinkClick r:id="rId3" tooltip="&quot;weddings&quot;"/>
          </p:cNvPr>
          <p:cNvPicPr/>
          <p:nvPr/>
        </p:nvPicPr>
        <p:blipFill>
          <a:blip r:embed="rId4" cstate="print"/>
          <a:srcRect/>
          <a:stretch>
            <a:fillRect/>
          </a:stretch>
        </p:blipFill>
        <p:spPr bwMode="auto">
          <a:xfrm>
            <a:off x="5436096" y="1268760"/>
            <a:ext cx="1296144" cy="1512168"/>
          </a:xfrm>
          <a:prstGeom prst="rect">
            <a:avLst/>
          </a:prstGeom>
          <a:noFill/>
          <a:ln w="9525">
            <a:noFill/>
            <a:miter lim="800000"/>
            <a:headEnd/>
            <a:tailEnd/>
          </a:ln>
        </p:spPr>
      </p:pic>
      <p:pic>
        <p:nvPicPr>
          <p:cNvPr id="5" name="Picture 4" descr="birthday events">
            <a:hlinkClick r:id="rId5" tooltip="&quot;birthday&quot;"/>
          </p:cNvPr>
          <p:cNvPicPr/>
          <p:nvPr/>
        </p:nvPicPr>
        <p:blipFill>
          <a:blip r:embed="rId6" cstate="print"/>
          <a:srcRect/>
          <a:stretch>
            <a:fillRect/>
          </a:stretch>
        </p:blipFill>
        <p:spPr bwMode="auto">
          <a:xfrm>
            <a:off x="5436096" y="3429000"/>
            <a:ext cx="1368152" cy="1512168"/>
          </a:xfrm>
          <a:prstGeom prst="rect">
            <a:avLst/>
          </a:prstGeom>
          <a:noFill/>
          <a:ln w="9525">
            <a:noFill/>
            <a:miter lim="800000"/>
            <a:headEnd/>
            <a:tailEnd/>
          </a:ln>
        </p:spPr>
      </p:pic>
      <p:pic>
        <p:nvPicPr>
          <p:cNvPr id="6" name="Picture 5" descr="wedding anniversaries">
            <a:hlinkClick r:id="rId7" tooltip="&quot;wedding anniversaries&quot;"/>
          </p:cNvPr>
          <p:cNvPicPr/>
          <p:nvPr/>
        </p:nvPicPr>
        <p:blipFill>
          <a:blip r:embed="rId8" cstate="print"/>
          <a:srcRect/>
          <a:stretch>
            <a:fillRect/>
          </a:stretch>
        </p:blipFill>
        <p:spPr bwMode="auto">
          <a:xfrm>
            <a:off x="683568" y="4005064"/>
            <a:ext cx="1368152" cy="1512168"/>
          </a:xfrm>
          <a:prstGeom prst="rect">
            <a:avLst/>
          </a:prstGeom>
          <a:noFill/>
          <a:ln w="9525">
            <a:noFill/>
            <a:miter lim="800000"/>
            <a:headEnd/>
            <a:tailEnd/>
          </a:ln>
        </p:spPr>
      </p:pic>
      <p:pic>
        <p:nvPicPr>
          <p:cNvPr id="7" name="Picture 6" descr="family events">
            <a:hlinkClick r:id="rId9" tooltip="&quot;family events&quot;"/>
          </p:cNvPr>
          <p:cNvPicPr/>
          <p:nvPr/>
        </p:nvPicPr>
        <p:blipFill>
          <a:blip r:embed="rId10" cstate="print"/>
          <a:srcRect/>
          <a:stretch>
            <a:fillRect/>
          </a:stretch>
        </p:blipFill>
        <p:spPr bwMode="auto">
          <a:xfrm>
            <a:off x="3059832" y="4005064"/>
            <a:ext cx="1412671" cy="15121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Festivals &amp; PUBLIC EVENTS </a:t>
            </a:r>
            <a:endParaRPr lang="en-GB" dirty="0"/>
          </a:p>
        </p:txBody>
      </p:sp>
      <p:sp>
        <p:nvSpPr>
          <p:cNvPr id="3" name="Content Placeholder 2"/>
          <p:cNvSpPr>
            <a:spLocks noGrp="1"/>
          </p:cNvSpPr>
          <p:nvPr>
            <p:ph idx="1"/>
          </p:nvPr>
        </p:nvSpPr>
        <p:spPr>
          <a:xfrm>
            <a:off x="457200" y="1609416"/>
            <a:ext cx="3538736" cy="2395648"/>
          </a:xfrm>
        </p:spPr>
        <p:txBody>
          <a:bodyPr/>
          <a:lstStyle/>
          <a:p>
            <a:r>
              <a:rPr lang="en-GB" dirty="0" smtClean="0">
                <a:latin typeface="Calibri" pitchFamily="34" charset="0"/>
              </a:rPr>
              <a:t>Festivals increasing in popularity with hundreds of festivals now taking place annually in the UK. </a:t>
            </a:r>
          </a:p>
          <a:p>
            <a:endParaRPr lang="en-GB" dirty="0"/>
          </a:p>
        </p:txBody>
      </p:sp>
      <p:sp>
        <p:nvSpPr>
          <p:cNvPr id="4" name="Content Placeholder 2"/>
          <p:cNvSpPr txBox="1">
            <a:spLocks/>
          </p:cNvSpPr>
          <p:nvPr/>
        </p:nvSpPr>
        <p:spPr>
          <a:xfrm>
            <a:off x="4139952" y="1700808"/>
            <a:ext cx="3538736" cy="295232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GB" sz="2600" dirty="0" smtClean="0">
                <a:latin typeface="Calibri" pitchFamily="34" charset="0"/>
              </a:rPr>
              <a:t>London 2012 Olympics attracted hundreds of thousands of visitors from overseas as well as the UK to London to watch the events that took place.</a:t>
            </a:r>
            <a:endParaRPr kumimoji="0" lang="en-GB" sz="2600" b="0" i="0" u="none" strike="noStrike" kern="1200" cap="none" spc="0" normalizeH="0" baseline="0" noProof="0" dirty="0">
              <a:ln>
                <a:noFill/>
              </a:ln>
              <a:solidFill>
                <a:schemeClr val="tx1"/>
              </a:solidFill>
              <a:effectLst/>
              <a:uLnTx/>
              <a:uFillTx/>
              <a:latin typeface="Calibri" pitchFamily="34" charset="0"/>
            </a:endParaRPr>
          </a:p>
        </p:txBody>
      </p:sp>
      <p:pic>
        <p:nvPicPr>
          <p:cNvPr id="23554" name="Picture 2" descr="http://www.smashinglists.com/wp-content/uploads/2012/10/roks.jpg"/>
          <p:cNvPicPr>
            <a:picLocks noChangeAspect="1" noChangeArrowheads="1"/>
          </p:cNvPicPr>
          <p:nvPr/>
        </p:nvPicPr>
        <p:blipFill>
          <a:blip r:embed="rId3" cstate="print"/>
          <a:srcRect/>
          <a:stretch>
            <a:fillRect/>
          </a:stretch>
        </p:blipFill>
        <p:spPr bwMode="auto">
          <a:xfrm>
            <a:off x="539552" y="4221088"/>
            <a:ext cx="3240360" cy="2160240"/>
          </a:xfrm>
          <a:prstGeom prst="rect">
            <a:avLst/>
          </a:prstGeom>
          <a:noFill/>
        </p:spPr>
      </p:pic>
      <p:pic>
        <p:nvPicPr>
          <p:cNvPr id="23556" name="Picture 4" descr="http://news.bbcimg.co.uk/media/images/62238000/jpg/_62238022_pa-14297848.jpg"/>
          <p:cNvPicPr>
            <a:picLocks noChangeAspect="1" noChangeArrowheads="1"/>
          </p:cNvPicPr>
          <p:nvPr/>
        </p:nvPicPr>
        <p:blipFill>
          <a:blip r:embed="rId4" cstate="print"/>
          <a:srcRect/>
          <a:stretch>
            <a:fillRect/>
          </a:stretch>
        </p:blipFill>
        <p:spPr bwMode="auto">
          <a:xfrm>
            <a:off x="3995936" y="4653136"/>
            <a:ext cx="3840425" cy="19888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Developments</a:t>
            </a:r>
            <a:endParaRPr lang="en-GB" dirty="0"/>
          </a:p>
        </p:txBody>
      </p:sp>
      <p:sp>
        <p:nvSpPr>
          <p:cNvPr id="3" name="Content Placeholder 2"/>
          <p:cNvSpPr>
            <a:spLocks noGrp="1"/>
          </p:cNvSpPr>
          <p:nvPr>
            <p:ph idx="1"/>
          </p:nvPr>
        </p:nvSpPr>
        <p:spPr>
          <a:xfrm>
            <a:off x="457200" y="1609416"/>
            <a:ext cx="7239000" cy="2683680"/>
          </a:xfrm>
        </p:spPr>
        <p:txBody>
          <a:bodyPr/>
          <a:lstStyle/>
          <a:p>
            <a:r>
              <a:rPr lang="en-GB" dirty="0" smtClean="0">
                <a:latin typeface="Calibri" pitchFamily="34" charset="0"/>
              </a:rPr>
              <a:t>World war two ended in 1945, leaving behind bad memories and Britain in ruins.</a:t>
            </a:r>
          </a:p>
          <a:p>
            <a:r>
              <a:rPr lang="en-GB" dirty="0" smtClean="0">
                <a:latin typeface="Calibri" pitchFamily="34" charset="0"/>
              </a:rPr>
              <a:t>From the 60s onwards, people turned to love &amp; peace as a way of life, celebrating freedom and happiness. </a:t>
            </a:r>
          </a:p>
          <a:p>
            <a:r>
              <a:rPr lang="en-GB" dirty="0" smtClean="0">
                <a:latin typeface="Calibri" pitchFamily="34" charset="0"/>
              </a:rPr>
              <a:t>In the 70s.. Festivals began!</a:t>
            </a:r>
          </a:p>
          <a:p>
            <a:endParaRPr lang="en-GB" dirty="0" smtClean="0"/>
          </a:p>
          <a:p>
            <a:endParaRPr lang="en-GB" dirty="0"/>
          </a:p>
        </p:txBody>
      </p:sp>
      <p:pic>
        <p:nvPicPr>
          <p:cNvPr id="2050" name="Picture 2" descr="http://frivolousendeavour.files.wordpress.com/2010/08/world-war-two-the-blitz.jpg"/>
          <p:cNvPicPr>
            <a:picLocks noChangeAspect="1" noChangeArrowheads="1"/>
          </p:cNvPicPr>
          <p:nvPr/>
        </p:nvPicPr>
        <p:blipFill>
          <a:blip r:embed="rId3" cstate="print"/>
          <a:srcRect/>
          <a:stretch>
            <a:fillRect/>
          </a:stretch>
        </p:blipFill>
        <p:spPr bwMode="auto">
          <a:xfrm>
            <a:off x="395536" y="4293096"/>
            <a:ext cx="3240359" cy="2309399"/>
          </a:xfrm>
          <a:prstGeom prst="rect">
            <a:avLst/>
          </a:prstGeom>
          <a:noFill/>
        </p:spPr>
      </p:pic>
      <p:pic>
        <p:nvPicPr>
          <p:cNvPr id="2052" name="Picture 4" descr="http://foundsf.org/images/1/14/Ggpk$ggpk-dancing-at-1971-demo.jpg"/>
          <p:cNvPicPr>
            <a:picLocks noChangeAspect="1" noChangeArrowheads="1"/>
          </p:cNvPicPr>
          <p:nvPr/>
        </p:nvPicPr>
        <p:blipFill>
          <a:blip r:embed="rId4" cstate="print"/>
          <a:srcRect/>
          <a:stretch>
            <a:fillRect/>
          </a:stretch>
        </p:blipFill>
        <p:spPr bwMode="auto">
          <a:xfrm>
            <a:off x="4139952" y="4197887"/>
            <a:ext cx="3744416" cy="239946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Typologies</a:t>
            </a:r>
            <a:endParaRPr lang="en-GB" dirty="0"/>
          </a:p>
        </p:txBody>
      </p:sp>
      <p:sp>
        <p:nvSpPr>
          <p:cNvPr id="3" name="Content Placeholder 2"/>
          <p:cNvSpPr>
            <a:spLocks noGrp="1"/>
          </p:cNvSpPr>
          <p:nvPr>
            <p:ph idx="1"/>
          </p:nvPr>
        </p:nvSpPr>
        <p:spPr/>
        <p:txBody>
          <a:bodyPr/>
          <a:lstStyle/>
          <a:p>
            <a:r>
              <a:rPr lang="en-GB" sz="2800" dirty="0" smtClean="0">
                <a:latin typeface="Calibri" pitchFamily="34" charset="0"/>
              </a:rPr>
              <a:t>It all depends on the type of event which determines the customer who is involved in the process. </a:t>
            </a:r>
          </a:p>
          <a:p>
            <a:r>
              <a:rPr lang="en-GB" sz="2800" dirty="0" smtClean="0">
                <a:latin typeface="Calibri" pitchFamily="34" charset="0"/>
              </a:rPr>
              <a:t>Recently Admiral insurance company held a staff party at Cardiff castle where artists as big as Jessie J entertained guests.</a:t>
            </a:r>
          </a:p>
          <a:p>
            <a:endParaRPr lang="en-GB" dirty="0"/>
          </a:p>
        </p:txBody>
      </p:sp>
      <p:pic>
        <p:nvPicPr>
          <p:cNvPr id="31748" name="Picture 4" descr="http://4.bp.blogspot.com/_RLLQv67a92E/TTrB5EiBoFI/AAAAAAAAAd0/XnYgEO4-oy8/s1600/Jessie-J-007.jpg"/>
          <p:cNvPicPr>
            <a:picLocks noChangeAspect="1" noChangeArrowheads="1"/>
          </p:cNvPicPr>
          <p:nvPr/>
        </p:nvPicPr>
        <p:blipFill>
          <a:blip r:embed="rId3" cstate="print"/>
          <a:srcRect/>
          <a:stretch>
            <a:fillRect/>
          </a:stretch>
        </p:blipFill>
        <p:spPr bwMode="auto">
          <a:xfrm>
            <a:off x="2123728" y="4365104"/>
            <a:ext cx="3744416" cy="22466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595</TotalTime>
  <Words>1864</Words>
  <Application>Microsoft Office PowerPoint</Application>
  <PresentationFormat>On-screen Show (4:3)</PresentationFormat>
  <Paragraphs>159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Events management</vt:lpstr>
      <vt:lpstr>What is an event? </vt:lpstr>
      <vt:lpstr>Statistics </vt:lpstr>
      <vt:lpstr>Types of events</vt:lpstr>
      <vt:lpstr>Corporate Events</vt:lpstr>
      <vt:lpstr>Private events</vt:lpstr>
      <vt:lpstr>Festivals &amp; PUBLIC EVENTS </vt:lpstr>
      <vt:lpstr>Developments</vt:lpstr>
      <vt:lpstr>Typologies</vt:lpstr>
      <vt:lpstr>Typologies</vt:lpstr>
      <vt:lpstr>TYPOLOGIES - Developments</vt:lpstr>
      <vt:lpstr>Typologies - developments</vt:lpstr>
      <vt:lpstr>SUPPORTING BODIES</vt:lpstr>
      <vt:lpstr>Supporting bodies</vt:lpstr>
      <vt:lpstr>Supporting bodies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management</dc:title>
  <dc:creator>Demi Lewis</dc:creator>
  <cp:lastModifiedBy>hillnao</cp:lastModifiedBy>
  <cp:revision>56</cp:revision>
  <dcterms:created xsi:type="dcterms:W3CDTF">2012-11-04T13:56:18Z</dcterms:created>
  <dcterms:modified xsi:type="dcterms:W3CDTF">2013-02-04T12:53:00Z</dcterms:modified>
</cp:coreProperties>
</file>