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58" r:id="rId4"/>
    <p:sldId id="285" r:id="rId5"/>
    <p:sldId id="259" r:id="rId6"/>
    <p:sldId id="260" r:id="rId7"/>
    <p:sldId id="261" r:id="rId8"/>
    <p:sldId id="262" r:id="rId9"/>
    <p:sldId id="263" r:id="rId10"/>
    <p:sldId id="264" r:id="rId11"/>
    <p:sldId id="265" r:id="rId12"/>
    <p:sldId id="266" r:id="rId13"/>
    <p:sldId id="286" r:id="rId14"/>
    <p:sldId id="267" r:id="rId15"/>
    <p:sldId id="268" r:id="rId16"/>
    <p:sldId id="269" r:id="rId17"/>
    <p:sldId id="270" r:id="rId18"/>
    <p:sldId id="287" r:id="rId19"/>
    <p:sldId id="271" r:id="rId20"/>
    <p:sldId id="272" r:id="rId21"/>
    <p:sldId id="273" r:id="rId22"/>
    <p:sldId id="274" r:id="rId23"/>
    <p:sldId id="288" r:id="rId24"/>
    <p:sldId id="275" r:id="rId25"/>
    <p:sldId id="289" r:id="rId26"/>
    <p:sldId id="276" r:id="rId27"/>
    <p:sldId id="277" r:id="rId28"/>
    <p:sldId id="278" r:id="rId29"/>
    <p:sldId id="279" r:id="rId30"/>
    <p:sldId id="280" r:id="rId31"/>
    <p:sldId id="281" r:id="rId32"/>
    <p:sldId id="282" r:id="rId33"/>
    <p:sldId id="283" r:id="rId34"/>
    <p:sldId id="284" r:id="rId35"/>
  </p:sldIdLst>
  <p:sldSz cx="9144000" cy="6858000" type="screen4x3"/>
  <p:notesSz cx="6854825" cy="9664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8" autoAdjust="0"/>
  </p:normalViewPr>
  <p:slideViewPr>
    <p:cSldViewPr>
      <p:cViewPr varScale="1">
        <p:scale>
          <a:sx n="70" d="100"/>
          <a:sy n="70" d="100"/>
        </p:scale>
        <p:origin x="-1170" y="-108"/>
      </p:cViewPr>
      <p:guideLst>
        <p:guide orient="horz" pos="2160"/>
        <p:guide pos="2880"/>
      </p:guideLst>
    </p:cSldViewPr>
  </p:slideViewPr>
  <p:outlineViewPr>
    <p:cViewPr>
      <p:scale>
        <a:sx n="33" d="100"/>
        <a:sy n="33" d="100"/>
      </p:scale>
      <p:origin x="0" y="6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7B9549-73FE-423B-983F-D81CED3818FE}" type="doc">
      <dgm:prSet loTypeId="urn:microsoft.com/office/officeart/2005/8/layout/process2" loCatId="process" qsTypeId="urn:microsoft.com/office/officeart/2005/8/quickstyle/simple1" qsCatId="simple" csTypeId="urn:microsoft.com/office/officeart/2005/8/colors/accent1_2" csCatId="accent1" phldr="1"/>
      <dgm:spPr/>
    </dgm:pt>
    <dgm:pt modelId="{EA504573-102B-4CB0-AF89-B7DEFC76A604}">
      <dgm:prSet phldrT="[Text]"/>
      <dgm:spPr/>
      <dgm:t>
        <a:bodyPr/>
        <a:lstStyle/>
        <a:p>
          <a:r>
            <a:rPr lang="en-GB" dirty="0" smtClean="0"/>
            <a:t>IDEAS</a:t>
          </a:r>
          <a:endParaRPr lang="en-GB" dirty="0"/>
        </a:p>
      </dgm:t>
    </dgm:pt>
    <dgm:pt modelId="{E0345C7A-B0E3-4B2F-A40C-300F305C4D57}" type="parTrans" cxnId="{1DD298A9-B3FB-4939-960A-540F4EEBE661}">
      <dgm:prSet/>
      <dgm:spPr/>
      <dgm:t>
        <a:bodyPr/>
        <a:lstStyle/>
        <a:p>
          <a:endParaRPr lang="en-GB"/>
        </a:p>
      </dgm:t>
    </dgm:pt>
    <dgm:pt modelId="{1E407838-AB47-463E-A908-823F00FF04FF}" type="sibTrans" cxnId="{1DD298A9-B3FB-4939-960A-540F4EEBE661}">
      <dgm:prSet/>
      <dgm:spPr/>
      <dgm:t>
        <a:bodyPr/>
        <a:lstStyle/>
        <a:p>
          <a:endParaRPr lang="en-GB"/>
        </a:p>
      </dgm:t>
    </dgm:pt>
    <dgm:pt modelId="{7E441D2B-8EED-445D-A363-5DFCF7B2513D}">
      <dgm:prSet phldrT="[Text]"/>
      <dgm:spPr/>
      <dgm:t>
        <a:bodyPr/>
        <a:lstStyle/>
        <a:p>
          <a:r>
            <a:rPr lang="en-GB" dirty="0" smtClean="0"/>
            <a:t>DEVELOPMENT</a:t>
          </a:r>
          <a:endParaRPr lang="en-GB" dirty="0"/>
        </a:p>
      </dgm:t>
    </dgm:pt>
    <dgm:pt modelId="{FC71BBA1-5E61-4C91-ABF2-713A7BA61F8D}" type="parTrans" cxnId="{AB9E301C-EEC4-4F0F-BA96-EC9C297661F2}">
      <dgm:prSet/>
      <dgm:spPr/>
      <dgm:t>
        <a:bodyPr/>
        <a:lstStyle/>
        <a:p>
          <a:endParaRPr lang="en-GB"/>
        </a:p>
      </dgm:t>
    </dgm:pt>
    <dgm:pt modelId="{CFC5856E-4AFB-4E50-BA05-1C285CD3EA4D}" type="sibTrans" cxnId="{AB9E301C-EEC4-4F0F-BA96-EC9C297661F2}">
      <dgm:prSet/>
      <dgm:spPr/>
      <dgm:t>
        <a:bodyPr/>
        <a:lstStyle/>
        <a:p>
          <a:endParaRPr lang="en-GB"/>
        </a:p>
      </dgm:t>
    </dgm:pt>
    <dgm:pt modelId="{E306C3F1-EDE8-48BE-875B-7244BF7612A7}">
      <dgm:prSet phldrT="[Text]"/>
      <dgm:spPr/>
      <dgm:t>
        <a:bodyPr/>
        <a:lstStyle/>
        <a:p>
          <a:r>
            <a:rPr lang="en-GB" dirty="0" smtClean="0"/>
            <a:t>TESTING</a:t>
          </a:r>
          <a:endParaRPr lang="en-GB" dirty="0"/>
        </a:p>
      </dgm:t>
    </dgm:pt>
    <dgm:pt modelId="{2BE257A6-F25D-4D26-8EBC-326310F88D82}" type="parTrans" cxnId="{75B73022-34C6-45DC-89C7-E5AD47F9F329}">
      <dgm:prSet/>
      <dgm:spPr/>
      <dgm:t>
        <a:bodyPr/>
        <a:lstStyle/>
        <a:p>
          <a:endParaRPr lang="en-GB"/>
        </a:p>
      </dgm:t>
    </dgm:pt>
    <dgm:pt modelId="{D5D4BC4A-C21D-40FE-BE22-D44A35963514}" type="sibTrans" cxnId="{75B73022-34C6-45DC-89C7-E5AD47F9F329}">
      <dgm:prSet/>
      <dgm:spPr/>
      <dgm:t>
        <a:bodyPr/>
        <a:lstStyle/>
        <a:p>
          <a:endParaRPr lang="en-GB"/>
        </a:p>
      </dgm:t>
    </dgm:pt>
    <dgm:pt modelId="{BFE00304-283D-417F-B989-489A97F329D5}">
      <dgm:prSet phldrT="[Text]"/>
      <dgm:spPr/>
      <dgm:t>
        <a:bodyPr/>
        <a:lstStyle/>
        <a:p>
          <a:r>
            <a:rPr lang="en-GB" dirty="0" smtClean="0"/>
            <a:t>IMPROVEMENT</a:t>
          </a:r>
          <a:endParaRPr lang="en-GB" dirty="0"/>
        </a:p>
      </dgm:t>
    </dgm:pt>
    <dgm:pt modelId="{494362FA-67BD-49AA-87AB-F62FB815A261}" type="parTrans" cxnId="{BB6F45B1-3D15-47ED-A3BD-22B1DC15CC3B}">
      <dgm:prSet/>
      <dgm:spPr/>
      <dgm:t>
        <a:bodyPr/>
        <a:lstStyle/>
        <a:p>
          <a:endParaRPr lang="en-GB"/>
        </a:p>
      </dgm:t>
    </dgm:pt>
    <dgm:pt modelId="{0B7FEA43-0D82-40FF-9DEA-E38D5C02DC77}" type="sibTrans" cxnId="{BB6F45B1-3D15-47ED-A3BD-22B1DC15CC3B}">
      <dgm:prSet/>
      <dgm:spPr/>
      <dgm:t>
        <a:bodyPr/>
        <a:lstStyle/>
        <a:p>
          <a:endParaRPr lang="en-GB"/>
        </a:p>
      </dgm:t>
    </dgm:pt>
    <dgm:pt modelId="{4D14E9F9-92E2-41D1-B975-5F6452BCEBDB}">
      <dgm:prSet phldrT="[Text]"/>
      <dgm:spPr/>
      <dgm:t>
        <a:bodyPr/>
        <a:lstStyle/>
        <a:p>
          <a:r>
            <a:rPr lang="en-GB" dirty="0" smtClean="0"/>
            <a:t>MARKET</a:t>
          </a:r>
          <a:endParaRPr lang="en-GB" dirty="0"/>
        </a:p>
      </dgm:t>
    </dgm:pt>
    <dgm:pt modelId="{6828D692-94C2-412C-98C3-76B5EB848FD6}" type="parTrans" cxnId="{8F8639CC-802D-4D91-BD8A-AA4D1F7013F4}">
      <dgm:prSet/>
      <dgm:spPr/>
      <dgm:t>
        <a:bodyPr/>
        <a:lstStyle/>
        <a:p>
          <a:endParaRPr lang="en-GB"/>
        </a:p>
      </dgm:t>
    </dgm:pt>
    <dgm:pt modelId="{0DA66101-F968-43DC-AB41-215F489E844B}" type="sibTrans" cxnId="{8F8639CC-802D-4D91-BD8A-AA4D1F7013F4}">
      <dgm:prSet/>
      <dgm:spPr/>
      <dgm:t>
        <a:bodyPr/>
        <a:lstStyle/>
        <a:p>
          <a:endParaRPr lang="en-GB"/>
        </a:p>
      </dgm:t>
    </dgm:pt>
    <dgm:pt modelId="{E3625BCD-7E9E-4885-BF9B-D43951C95996}" type="pres">
      <dgm:prSet presAssocID="{1D7B9549-73FE-423B-983F-D81CED3818FE}" presName="linearFlow" presStyleCnt="0">
        <dgm:presLayoutVars>
          <dgm:resizeHandles val="exact"/>
        </dgm:presLayoutVars>
      </dgm:prSet>
      <dgm:spPr/>
    </dgm:pt>
    <dgm:pt modelId="{64168EE3-1D10-4090-895B-14FEE1780FAF}" type="pres">
      <dgm:prSet presAssocID="{EA504573-102B-4CB0-AF89-B7DEFC76A604}" presName="node" presStyleLbl="node1" presStyleIdx="0" presStyleCnt="5" custScaleX="94624" custScaleY="55403">
        <dgm:presLayoutVars>
          <dgm:bulletEnabled val="1"/>
        </dgm:presLayoutVars>
      </dgm:prSet>
      <dgm:spPr/>
      <dgm:t>
        <a:bodyPr/>
        <a:lstStyle/>
        <a:p>
          <a:endParaRPr lang="en-GB"/>
        </a:p>
      </dgm:t>
    </dgm:pt>
    <dgm:pt modelId="{385D4234-2778-4000-8259-582CE8C36FB7}" type="pres">
      <dgm:prSet presAssocID="{1E407838-AB47-463E-A908-823F00FF04FF}" presName="sibTrans" presStyleLbl="sibTrans2D1" presStyleIdx="0" presStyleCnt="4" custScaleX="117942" custScaleY="99936" custLinFactNeighborX="17526" custLinFactNeighborY="1209"/>
      <dgm:spPr/>
      <dgm:t>
        <a:bodyPr/>
        <a:lstStyle/>
        <a:p>
          <a:endParaRPr lang="en-GB"/>
        </a:p>
      </dgm:t>
    </dgm:pt>
    <dgm:pt modelId="{42BCA330-C671-4991-9492-B2DEBF383F7A}" type="pres">
      <dgm:prSet presAssocID="{1E407838-AB47-463E-A908-823F00FF04FF}" presName="connectorText" presStyleLbl="sibTrans2D1" presStyleIdx="0" presStyleCnt="4"/>
      <dgm:spPr/>
      <dgm:t>
        <a:bodyPr/>
        <a:lstStyle/>
        <a:p>
          <a:endParaRPr lang="en-GB"/>
        </a:p>
      </dgm:t>
    </dgm:pt>
    <dgm:pt modelId="{A4D3BEC9-1C72-4FCD-98AD-E2EB57E9C217}" type="pres">
      <dgm:prSet presAssocID="{7E441D2B-8EED-445D-A363-5DFCF7B2513D}" presName="node" presStyleLbl="node1" presStyleIdx="1" presStyleCnt="5" custScaleX="122068" custScaleY="73164">
        <dgm:presLayoutVars>
          <dgm:bulletEnabled val="1"/>
        </dgm:presLayoutVars>
      </dgm:prSet>
      <dgm:spPr/>
      <dgm:t>
        <a:bodyPr/>
        <a:lstStyle/>
        <a:p>
          <a:endParaRPr lang="en-GB"/>
        </a:p>
      </dgm:t>
    </dgm:pt>
    <dgm:pt modelId="{CF6F4780-7D10-47B1-A266-A8350D06CD1E}" type="pres">
      <dgm:prSet presAssocID="{CFC5856E-4AFB-4E50-BA05-1C285CD3EA4D}" presName="sibTrans" presStyleLbl="sibTrans2D1" presStyleIdx="1" presStyleCnt="4" custScaleX="92940" custScaleY="99935"/>
      <dgm:spPr/>
      <dgm:t>
        <a:bodyPr/>
        <a:lstStyle/>
        <a:p>
          <a:endParaRPr lang="en-GB"/>
        </a:p>
      </dgm:t>
    </dgm:pt>
    <dgm:pt modelId="{DFA98570-2FB5-402F-BB07-67AAD85D1E80}" type="pres">
      <dgm:prSet presAssocID="{CFC5856E-4AFB-4E50-BA05-1C285CD3EA4D}" presName="connectorText" presStyleLbl="sibTrans2D1" presStyleIdx="1" presStyleCnt="4"/>
      <dgm:spPr/>
      <dgm:t>
        <a:bodyPr/>
        <a:lstStyle/>
        <a:p>
          <a:endParaRPr lang="en-GB"/>
        </a:p>
      </dgm:t>
    </dgm:pt>
    <dgm:pt modelId="{215A6C03-DAAC-4298-AC81-9176960ACFC1}" type="pres">
      <dgm:prSet presAssocID="{E306C3F1-EDE8-48BE-875B-7244BF7612A7}" presName="node" presStyleLbl="node1" presStyleIdx="2" presStyleCnt="5" custScaleX="166568" custScaleY="54657">
        <dgm:presLayoutVars>
          <dgm:bulletEnabled val="1"/>
        </dgm:presLayoutVars>
      </dgm:prSet>
      <dgm:spPr/>
      <dgm:t>
        <a:bodyPr/>
        <a:lstStyle/>
        <a:p>
          <a:endParaRPr lang="en-GB"/>
        </a:p>
      </dgm:t>
    </dgm:pt>
    <dgm:pt modelId="{BBE046E7-BB5C-453B-971E-EB95B4943499}" type="pres">
      <dgm:prSet presAssocID="{D5D4BC4A-C21D-40FE-BE22-D44A35963514}" presName="sibTrans" presStyleLbl="sibTrans2D1" presStyleIdx="2" presStyleCnt="4"/>
      <dgm:spPr/>
      <dgm:t>
        <a:bodyPr/>
        <a:lstStyle/>
        <a:p>
          <a:endParaRPr lang="en-GB"/>
        </a:p>
      </dgm:t>
    </dgm:pt>
    <dgm:pt modelId="{FE699D2C-7775-44B0-B391-F454BBA1A562}" type="pres">
      <dgm:prSet presAssocID="{D5D4BC4A-C21D-40FE-BE22-D44A35963514}" presName="connectorText" presStyleLbl="sibTrans2D1" presStyleIdx="2" presStyleCnt="4"/>
      <dgm:spPr/>
      <dgm:t>
        <a:bodyPr/>
        <a:lstStyle/>
        <a:p>
          <a:endParaRPr lang="en-GB"/>
        </a:p>
      </dgm:t>
    </dgm:pt>
    <dgm:pt modelId="{940AAFED-6030-468A-87BF-2C807FD91DCC}" type="pres">
      <dgm:prSet presAssocID="{BFE00304-283D-417F-B989-489A97F329D5}" presName="node" presStyleLbl="node1" presStyleIdx="3" presStyleCnt="5" custScaleY="50769">
        <dgm:presLayoutVars>
          <dgm:bulletEnabled val="1"/>
        </dgm:presLayoutVars>
      </dgm:prSet>
      <dgm:spPr/>
      <dgm:t>
        <a:bodyPr/>
        <a:lstStyle/>
        <a:p>
          <a:endParaRPr lang="en-GB"/>
        </a:p>
      </dgm:t>
    </dgm:pt>
    <dgm:pt modelId="{F62D9237-6022-4C2A-89C8-C6B523A3E3C3}" type="pres">
      <dgm:prSet presAssocID="{0B7FEA43-0D82-40FF-9DEA-E38D5C02DC77}" presName="sibTrans" presStyleLbl="sibTrans2D1" presStyleIdx="3" presStyleCnt="4"/>
      <dgm:spPr/>
      <dgm:t>
        <a:bodyPr/>
        <a:lstStyle/>
        <a:p>
          <a:endParaRPr lang="en-GB"/>
        </a:p>
      </dgm:t>
    </dgm:pt>
    <dgm:pt modelId="{84961792-7FF9-42E2-B738-F65BAAE672D4}" type="pres">
      <dgm:prSet presAssocID="{0B7FEA43-0D82-40FF-9DEA-E38D5C02DC77}" presName="connectorText" presStyleLbl="sibTrans2D1" presStyleIdx="3" presStyleCnt="4"/>
      <dgm:spPr/>
      <dgm:t>
        <a:bodyPr/>
        <a:lstStyle/>
        <a:p>
          <a:endParaRPr lang="en-GB"/>
        </a:p>
      </dgm:t>
    </dgm:pt>
    <dgm:pt modelId="{9D531B29-7695-42A1-8683-C04167947EE4}" type="pres">
      <dgm:prSet presAssocID="{4D14E9F9-92E2-41D1-B975-5F6452BCEBDB}" presName="node" presStyleLbl="node1" presStyleIdx="4" presStyleCnt="5" custScaleX="166568" custScaleY="70392">
        <dgm:presLayoutVars>
          <dgm:bulletEnabled val="1"/>
        </dgm:presLayoutVars>
      </dgm:prSet>
      <dgm:spPr/>
      <dgm:t>
        <a:bodyPr/>
        <a:lstStyle/>
        <a:p>
          <a:endParaRPr lang="en-GB"/>
        </a:p>
      </dgm:t>
    </dgm:pt>
  </dgm:ptLst>
  <dgm:cxnLst>
    <dgm:cxn modelId="{8069CC84-E9AC-42EA-9270-797B77CB5486}" type="presOf" srcId="{D5D4BC4A-C21D-40FE-BE22-D44A35963514}" destId="{BBE046E7-BB5C-453B-971E-EB95B4943499}" srcOrd="0" destOrd="0" presId="urn:microsoft.com/office/officeart/2005/8/layout/process2"/>
    <dgm:cxn modelId="{14AA4293-BEBB-42EA-B2E5-800875AAE996}" type="presOf" srcId="{BFE00304-283D-417F-B989-489A97F329D5}" destId="{940AAFED-6030-468A-87BF-2C807FD91DCC}" srcOrd="0" destOrd="0" presId="urn:microsoft.com/office/officeart/2005/8/layout/process2"/>
    <dgm:cxn modelId="{D2E8FCC9-3000-4C60-9D16-63BE9BEE2293}" type="presOf" srcId="{7E441D2B-8EED-445D-A363-5DFCF7B2513D}" destId="{A4D3BEC9-1C72-4FCD-98AD-E2EB57E9C217}" srcOrd="0" destOrd="0" presId="urn:microsoft.com/office/officeart/2005/8/layout/process2"/>
    <dgm:cxn modelId="{3D9EADC9-9088-4B3B-ACD7-597EAF7EF148}" type="presOf" srcId="{1D7B9549-73FE-423B-983F-D81CED3818FE}" destId="{E3625BCD-7E9E-4885-BF9B-D43951C95996}" srcOrd="0" destOrd="0" presId="urn:microsoft.com/office/officeart/2005/8/layout/process2"/>
    <dgm:cxn modelId="{07505B85-19E2-4741-BE60-C13FCC9FD426}" type="presOf" srcId="{E306C3F1-EDE8-48BE-875B-7244BF7612A7}" destId="{215A6C03-DAAC-4298-AC81-9176960ACFC1}" srcOrd="0" destOrd="0" presId="urn:microsoft.com/office/officeart/2005/8/layout/process2"/>
    <dgm:cxn modelId="{F0DA1CAB-9EDC-453B-A13F-08CEBCC96695}" type="presOf" srcId="{EA504573-102B-4CB0-AF89-B7DEFC76A604}" destId="{64168EE3-1D10-4090-895B-14FEE1780FAF}" srcOrd="0" destOrd="0" presId="urn:microsoft.com/office/officeart/2005/8/layout/process2"/>
    <dgm:cxn modelId="{865A7A9F-8E61-4F66-9589-29ADA0F4E3E3}" type="presOf" srcId="{1E407838-AB47-463E-A908-823F00FF04FF}" destId="{385D4234-2778-4000-8259-582CE8C36FB7}" srcOrd="0" destOrd="0" presId="urn:microsoft.com/office/officeart/2005/8/layout/process2"/>
    <dgm:cxn modelId="{A6BC73A7-54D7-4C40-9544-1C039A21BC64}" type="presOf" srcId="{0B7FEA43-0D82-40FF-9DEA-E38D5C02DC77}" destId="{F62D9237-6022-4C2A-89C8-C6B523A3E3C3}" srcOrd="0" destOrd="0" presId="urn:microsoft.com/office/officeart/2005/8/layout/process2"/>
    <dgm:cxn modelId="{AB9E301C-EEC4-4F0F-BA96-EC9C297661F2}" srcId="{1D7B9549-73FE-423B-983F-D81CED3818FE}" destId="{7E441D2B-8EED-445D-A363-5DFCF7B2513D}" srcOrd="1" destOrd="0" parTransId="{FC71BBA1-5E61-4C91-ABF2-713A7BA61F8D}" sibTransId="{CFC5856E-4AFB-4E50-BA05-1C285CD3EA4D}"/>
    <dgm:cxn modelId="{B0D17C74-10E3-44A6-9FE1-410B03F3FA78}" type="presOf" srcId="{1E407838-AB47-463E-A908-823F00FF04FF}" destId="{42BCA330-C671-4991-9492-B2DEBF383F7A}" srcOrd="1" destOrd="0" presId="urn:microsoft.com/office/officeart/2005/8/layout/process2"/>
    <dgm:cxn modelId="{8F8639CC-802D-4D91-BD8A-AA4D1F7013F4}" srcId="{1D7B9549-73FE-423B-983F-D81CED3818FE}" destId="{4D14E9F9-92E2-41D1-B975-5F6452BCEBDB}" srcOrd="4" destOrd="0" parTransId="{6828D692-94C2-412C-98C3-76B5EB848FD6}" sibTransId="{0DA66101-F968-43DC-AB41-215F489E844B}"/>
    <dgm:cxn modelId="{5623BB00-4738-4635-8D53-EACC7D6A28CE}" type="presOf" srcId="{CFC5856E-4AFB-4E50-BA05-1C285CD3EA4D}" destId="{DFA98570-2FB5-402F-BB07-67AAD85D1E80}" srcOrd="1" destOrd="0" presId="urn:microsoft.com/office/officeart/2005/8/layout/process2"/>
    <dgm:cxn modelId="{75B73022-34C6-45DC-89C7-E5AD47F9F329}" srcId="{1D7B9549-73FE-423B-983F-D81CED3818FE}" destId="{E306C3F1-EDE8-48BE-875B-7244BF7612A7}" srcOrd="2" destOrd="0" parTransId="{2BE257A6-F25D-4D26-8EBC-326310F88D82}" sibTransId="{D5D4BC4A-C21D-40FE-BE22-D44A35963514}"/>
    <dgm:cxn modelId="{33ECA9C7-AC9D-4FCB-8C8D-ABA508E01F58}" type="presOf" srcId="{0B7FEA43-0D82-40FF-9DEA-E38D5C02DC77}" destId="{84961792-7FF9-42E2-B738-F65BAAE672D4}" srcOrd="1" destOrd="0" presId="urn:microsoft.com/office/officeart/2005/8/layout/process2"/>
    <dgm:cxn modelId="{1DD298A9-B3FB-4939-960A-540F4EEBE661}" srcId="{1D7B9549-73FE-423B-983F-D81CED3818FE}" destId="{EA504573-102B-4CB0-AF89-B7DEFC76A604}" srcOrd="0" destOrd="0" parTransId="{E0345C7A-B0E3-4B2F-A40C-300F305C4D57}" sibTransId="{1E407838-AB47-463E-A908-823F00FF04FF}"/>
    <dgm:cxn modelId="{DADC8AB5-3810-4E4F-8671-EDE7C7BCE8BF}" type="presOf" srcId="{4D14E9F9-92E2-41D1-B975-5F6452BCEBDB}" destId="{9D531B29-7695-42A1-8683-C04167947EE4}" srcOrd="0" destOrd="0" presId="urn:microsoft.com/office/officeart/2005/8/layout/process2"/>
    <dgm:cxn modelId="{7F08CA8F-C27F-47F8-93EC-3975B6BFCA7A}" type="presOf" srcId="{CFC5856E-4AFB-4E50-BA05-1C285CD3EA4D}" destId="{CF6F4780-7D10-47B1-A266-A8350D06CD1E}" srcOrd="0" destOrd="0" presId="urn:microsoft.com/office/officeart/2005/8/layout/process2"/>
    <dgm:cxn modelId="{BB6F45B1-3D15-47ED-A3BD-22B1DC15CC3B}" srcId="{1D7B9549-73FE-423B-983F-D81CED3818FE}" destId="{BFE00304-283D-417F-B989-489A97F329D5}" srcOrd="3" destOrd="0" parTransId="{494362FA-67BD-49AA-87AB-F62FB815A261}" sibTransId="{0B7FEA43-0D82-40FF-9DEA-E38D5C02DC77}"/>
    <dgm:cxn modelId="{D34B8410-14F5-4E9E-9B42-DADF508A3F7C}" type="presOf" srcId="{D5D4BC4A-C21D-40FE-BE22-D44A35963514}" destId="{FE699D2C-7775-44B0-B391-F454BBA1A562}" srcOrd="1" destOrd="0" presId="urn:microsoft.com/office/officeart/2005/8/layout/process2"/>
    <dgm:cxn modelId="{27822665-F139-4FD4-BE34-622949810564}" type="presParOf" srcId="{E3625BCD-7E9E-4885-BF9B-D43951C95996}" destId="{64168EE3-1D10-4090-895B-14FEE1780FAF}" srcOrd="0" destOrd="0" presId="urn:microsoft.com/office/officeart/2005/8/layout/process2"/>
    <dgm:cxn modelId="{8212C3B0-1B8D-4E2C-80F1-425F76AB3D2E}" type="presParOf" srcId="{E3625BCD-7E9E-4885-BF9B-D43951C95996}" destId="{385D4234-2778-4000-8259-582CE8C36FB7}" srcOrd="1" destOrd="0" presId="urn:microsoft.com/office/officeart/2005/8/layout/process2"/>
    <dgm:cxn modelId="{BDF63652-3294-4A98-9294-D8A4220D2DBB}" type="presParOf" srcId="{385D4234-2778-4000-8259-582CE8C36FB7}" destId="{42BCA330-C671-4991-9492-B2DEBF383F7A}" srcOrd="0" destOrd="0" presId="urn:microsoft.com/office/officeart/2005/8/layout/process2"/>
    <dgm:cxn modelId="{44954992-A6C1-465C-959D-DB331132E624}" type="presParOf" srcId="{E3625BCD-7E9E-4885-BF9B-D43951C95996}" destId="{A4D3BEC9-1C72-4FCD-98AD-E2EB57E9C217}" srcOrd="2" destOrd="0" presId="urn:microsoft.com/office/officeart/2005/8/layout/process2"/>
    <dgm:cxn modelId="{2EC2A552-113A-46BD-9E21-9C4D01B3F498}" type="presParOf" srcId="{E3625BCD-7E9E-4885-BF9B-D43951C95996}" destId="{CF6F4780-7D10-47B1-A266-A8350D06CD1E}" srcOrd="3" destOrd="0" presId="urn:microsoft.com/office/officeart/2005/8/layout/process2"/>
    <dgm:cxn modelId="{B2832108-F777-444A-8078-9FEE9A3EA10A}" type="presParOf" srcId="{CF6F4780-7D10-47B1-A266-A8350D06CD1E}" destId="{DFA98570-2FB5-402F-BB07-67AAD85D1E80}" srcOrd="0" destOrd="0" presId="urn:microsoft.com/office/officeart/2005/8/layout/process2"/>
    <dgm:cxn modelId="{5CFB99FD-5D30-4175-9F13-491D55FDC31F}" type="presParOf" srcId="{E3625BCD-7E9E-4885-BF9B-D43951C95996}" destId="{215A6C03-DAAC-4298-AC81-9176960ACFC1}" srcOrd="4" destOrd="0" presId="urn:microsoft.com/office/officeart/2005/8/layout/process2"/>
    <dgm:cxn modelId="{E718CC39-94E5-402B-B2EF-7BFACC2F3697}" type="presParOf" srcId="{E3625BCD-7E9E-4885-BF9B-D43951C95996}" destId="{BBE046E7-BB5C-453B-971E-EB95B4943499}" srcOrd="5" destOrd="0" presId="urn:microsoft.com/office/officeart/2005/8/layout/process2"/>
    <dgm:cxn modelId="{7A498481-AE4F-4B96-AC31-C7ECD34D9401}" type="presParOf" srcId="{BBE046E7-BB5C-453B-971E-EB95B4943499}" destId="{FE699D2C-7775-44B0-B391-F454BBA1A562}" srcOrd="0" destOrd="0" presId="urn:microsoft.com/office/officeart/2005/8/layout/process2"/>
    <dgm:cxn modelId="{C881259B-C06C-4904-9561-E860AC2B8594}" type="presParOf" srcId="{E3625BCD-7E9E-4885-BF9B-D43951C95996}" destId="{940AAFED-6030-468A-87BF-2C807FD91DCC}" srcOrd="6" destOrd="0" presId="urn:microsoft.com/office/officeart/2005/8/layout/process2"/>
    <dgm:cxn modelId="{902F6861-48F6-4164-BCEF-5CB8ADB8B36D}" type="presParOf" srcId="{E3625BCD-7E9E-4885-BF9B-D43951C95996}" destId="{F62D9237-6022-4C2A-89C8-C6B523A3E3C3}" srcOrd="7" destOrd="0" presId="urn:microsoft.com/office/officeart/2005/8/layout/process2"/>
    <dgm:cxn modelId="{E1FA5BBB-BB4F-4F75-9512-339A101C0D35}" type="presParOf" srcId="{F62D9237-6022-4C2A-89C8-C6B523A3E3C3}" destId="{84961792-7FF9-42E2-B738-F65BAAE672D4}" srcOrd="0" destOrd="0" presId="urn:microsoft.com/office/officeart/2005/8/layout/process2"/>
    <dgm:cxn modelId="{E1362951-0A70-4D4F-A6E3-004C24489DE2}" type="presParOf" srcId="{E3625BCD-7E9E-4885-BF9B-D43951C95996}" destId="{9D531B29-7695-42A1-8683-C04167947EE4}"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168EE3-1D10-4090-895B-14FEE1780FAF}">
      <dsp:nvSpPr>
        <dsp:cNvPr id="0" name=""/>
        <dsp:cNvSpPr/>
      </dsp:nvSpPr>
      <dsp:spPr>
        <a:xfrm>
          <a:off x="3344090" y="219"/>
          <a:ext cx="1541418" cy="50139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IDEAS</a:t>
          </a:r>
          <a:endParaRPr lang="en-GB" sz="1600" kern="1200" dirty="0"/>
        </a:p>
      </dsp:txBody>
      <dsp:txXfrm>
        <a:off x="3344090" y="219"/>
        <a:ext cx="1541418" cy="501395"/>
      </dsp:txXfrm>
    </dsp:sp>
    <dsp:sp modelId="{385D4234-2778-4000-8259-582CE8C36FB7}">
      <dsp:nvSpPr>
        <dsp:cNvPr id="0" name=""/>
        <dsp:cNvSpPr/>
      </dsp:nvSpPr>
      <dsp:spPr>
        <a:xfrm rot="5400000">
          <a:off x="3974146" y="529293"/>
          <a:ext cx="400263" cy="4069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3974146" y="529293"/>
        <a:ext cx="400263" cy="406987"/>
      </dsp:txXfrm>
    </dsp:sp>
    <dsp:sp modelId="{A4D3BEC9-1C72-4FCD-98AD-E2EB57E9C217}">
      <dsp:nvSpPr>
        <dsp:cNvPr id="0" name=""/>
        <dsp:cNvSpPr/>
      </dsp:nvSpPr>
      <dsp:spPr>
        <a:xfrm>
          <a:off x="3120560" y="954112"/>
          <a:ext cx="1988479" cy="66213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DEVELOPMENT</a:t>
          </a:r>
          <a:endParaRPr lang="en-GB" sz="1600" kern="1200" dirty="0"/>
        </a:p>
      </dsp:txBody>
      <dsp:txXfrm>
        <a:off x="3120560" y="954112"/>
        <a:ext cx="1988479" cy="662131"/>
      </dsp:txXfrm>
    </dsp:sp>
    <dsp:sp modelId="{CF6F4780-7D10-47B1-A266-A8350D06CD1E}">
      <dsp:nvSpPr>
        <dsp:cNvPr id="0" name=""/>
        <dsp:cNvSpPr/>
      </dsp:nvSpPr>
      <dsp:spPr>
        <a:xfrm rot="5400000">
          <a:off x="3957093" y="1639001"/>
          <a:ext cx="315413" cy="406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a:p>
      </dsp:txBody>
      <dsp:txXfrm rot="5400000">
        <a:off x="3957093" y="1639001"/>
        <a:ext cx="315413" cy="406983"/>
      </dsp:txXfrm>
    </dsp:sp>
    <dsp:sp modelId="{215A6C03-DAAC-4298-AC81-9176960ACFC1}">
      <dsp:nvSpPr>
        <dsp:cNvPr id="0" name=""/>
        <dsp:cNvSpPr/>
      </dsp:nvSpPr>
      <dsp:spPr>
        <a:xfrm>
          <a:off x="2758109" y="2068742"/>
          <a:ext cx="2713381" cy="49464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TESTING</a:t>
          </a:r>
          <a:endParaRPr lang="en-GB" sz="1600" kern="1200" dirty="0"/>
        </a:p>
      </dsp:txBody>
      <dsp:txXfrm>
        <a:off x="2758109" y="2068742"/>
        <a:ext cx="2713381" cy="494643"/>
      </dsp:txXfrm>
    </dsp:sp>
    <dsp:sp modelId="{BBE046E7-BB5C-453B-971E-EB95B4943499}">
      <dsp:nvSpPr>
        <dsp:cNvPr id="0" name=""/>
        <dsp:cNvSpPr/>
      </dsp:nvSpPr>
      <dsp:spPr>
        <a:xfrm rot="5400000">
          <a:off x="3945113" y="2586010"/>
          <a:ext cx="339373" cy="4072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3945113" y="2586010"/>
        <a:ext cx="339373" cy="407248"/>
      </dsp:txXfrm>
    </dsp:sp>
    <dsp:sp modelId="{940AAFED-6030-468A-87BF-2C807FD91DCC}">
      <dsp:nvSpPr>
        <dsp:cNvPr id="0" name=""/>
        <dsp:cNvSpPr/>
      </dsp:nvSpPr>
      <dsp:spPr>
        <a:xfrm>
          <a:off x="3300303" y="3015883"/>
          <a:ext cx="1628993" cy="45945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IMPROVEMENT</a:t>
          </a:r>
          <a:endParaRPr lang="en-GB" sz="1600" kern="1200" dirty="0"/>
        </a:p>
      </dsp:txBody>
      <dsp:txXfrm>
        <a:off x="3300303" y="3015883"/>
        <a:ext cx="1628993" cy="459457"/>
      </dsp:txXfrm>
    </dsp:sp>
    <dsp:sp modelId="{F62D9237-6022-4C2A-89C8-C6B523A3E3C3}">
      <dsp:nvSpPr>
        <dsp:cNvPr id="0" name=""/>
        <dsp:cNvSpPr/>
      </dsp:nvSpPr>
      <dsp:spPr>
        <a:xfrm rot="5400000">
          <a:off x="3945113" y="3497966"/>
          <a:ext cx="339373" cy="4072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GB" sz="1300" kern="1200"/>
        </a:p>
      </dsp:txBody>
      <dsp:txXfrm rot="5400000">
        <a:off x="3945113" y="3497966"/>
        <a:ext cx="339373" cy="407248"/>
      </dsp:txXfrm>
    </dsp:sp>
    <dsp:sp modelId="{9D531B29-7695-42A1-8683-C04167947EE4}">
      <dsp:nvSpPr>
        <dsp:cNvPr id="0" name=""/>
        <dsp:cNvSpPr/>
      </dsp:nvSpPr>
      <dsp:spPr>
        <a:xfrm>
          <a:off x="2758109" y="3927839"/>
          <a:ext cx="2713381" cy="6370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MARKET</a:t>
          </a:r>
          <a:endParaRPr lang="en-GB" sz="1600" kern="1200" dirty="0"/>
        </a:p>
      </dsp:txBody>
      <dsp:txXfrm>
        <a:off x="2758109" y="3927839"/>
        <a:ext cx="2713381" cy="6370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424" cy="4832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2815" y="0"/>
            <a:ext cx="2970424" cy="483235"/>
          </a:xfrm>
          <a:prstGeom prst="rect">
            <a:avLst/>
          </a:prstGeom>
        </p:spPr>
        <p:txBody>
          <a:bodyPr vert="horz" lIns="91440" tIns="45720" rIns="91440" bIns="45720" rtlCol="0"/>
          <a:lstStyle>
            <a:lvl1pPr algn="r">
              <a:defRPr sz="1200"/>
            </a:lvl1pPr>
          </a:lstStyle>
          <a:p>
            <a:fld id="{18E6C4FC-046E-4940-86E1-69EEF06A86EC}" type="datetimeFigureOut">
              <a:rPr lang="en-GB" smtClean="0"/>
              <a:t>21/03/2013</a:t>
            </a:fld>
            <a:endParaRPr lang="en-GB"/>
          </a:p>
        </p:txBody>
      </p:sp>
      <p:sp>
        <p:nvSpPr>
          <p:cNvPr id="4" name="Footer Placeholder 3"/>
          <p:cNvSpPr>
            <a:spLocks noGrp="1"/>
          </p:cNvSpPr>
          <p:nvPr>
            <p:ph type="ftr" sz="quarter" idx="2"/>
          </p:nvPr>
        </p:nvSpPr>
        <p:spPr>
          <a:xfrm>
            <a:off x="0" y="9179788"/>
            <a:ext cx="2970424" cy="4832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2815" y="9179788"/>
            <a:ext cx="2970424" cy="483235"/>
          </a:xfrm>
          <a:prstGeom prst="rect">
            <a:avLst/>
          </a:prstGeom>
        </p:spPr>
        <p:txBody>
          <a:bodyPr vert="horz" lIns="91440" tIns="45720" rIns="91440" bIns="45720" rtlCol="0" anchor="b"/>
          <a:lstStyle>
            <a:lvl1pPr algn="r">
              <a:defRPr sz="1200"/>
            </a:lvl1pPr>
          </a:lstStyle>
          <a:p>
            <a:fld id="{B10EF1AB-E9F1-42C1-8281-556F50FBA37F}"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424" cy="4832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2815" y="0"/>
            <a:ext cx="2970424" cy="483235"/>
          </a:xfrm>
          <a:prstGeom prst="rect">
            <a:avLst/>
          </a:prstGeom>
        </p:spPr>
        <p:txBody>
          <a:bodyPr vert="horz" lIns="91440" tIns="45720" rIns="91440" bIns="45720" rtlCol="0"/>
          <a:lstStyle>
            <a:lvl1pPr algn="r">
              <a:defRPr sz="1200"/>
            </a:lvl1pPr>
          </a:lstStyle>
          <a:p>
            <a:fld id="{19315985-872D-402E-9C8D-2BBA6D4AEAFE}" type="datetimeFigureOut">
              <a:rPr lang="en-GB" smtClean="0"/>
              <a:pPr/>
              <a:t>21/03/2013</a:t>
            </a:fld>
            <a:endParaRPr lang="en-GB"/>
          </a:p>
        </p:txBody>
      </p:sp>
      <p:sp>
        <p:nvSpPr>
          <p:cNvPr id="4" name="Slide Image Placeholder 3"/>
          <p:cNvSpPr>
            <a:spLocks noGrp="1" noRot="1" noChangeAspect="1"/>
          </p:cNvSpPr>
          <p:nvPr>
            <p:ph type="sldImg" idx="2"/>
          </p:nvPr>
        </p:nvSpPr>
        <p:spPr>
          <a:xfrm>
            <a:off x="1011238" y="725488"/>
            <a:ext cx="4832350" cy="36242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483" y="4590733"/>
            <a:ext cx="5483860" cy="4349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79788"/>
            <a:ext cx="2970424" cy="4832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2815" y="9179788"/>
            <a:ext cx="2970424" cy="483235"/>
          </a:xfrm>
          <a:prstGeom prst="rect">
            <a:avLst/>
          </a:prstGeom>
        </p:spPr>
        <p:txBody>
          <a:bodyPr vert="horz" lIns="91440" tIns="45720" rIns="91440" bIns="45720" rtlCol="0" anchor="b"/>
          <a:lstStyle>
            <a:lvl1pPr algn="r">
              <a:defRPr sz="1200"/>
            </a:lvl1pPr>
          </a:lstStyle>
          <a:p>
            <a:fld id="{0893B760-DBF1-4AC2-96B7-8B6E99DABFB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893B760-DBF1-4AC2-96B7-8B6E99DABFB4}"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E34F35-FED5-4E22-8A6B-039C5FFDAAD7}" type="datetimeFigureOut">
              <a:rPr lang="en-GB" smtClean="0"/>
              <a:pPr/>
              <a:t>21/03/2013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6BFDAD-C3C2-4D8A-9A5D-508BC738572F}" type="slidenum">
              <a:rPr lang="en-GB" smtClean="0"/>
              <a:pPr/>
              <a:t>‹#›</a:t>
            </a:fld>
            <a:endParaRPr lang="en-GB"/>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6BFDAD-C3C2-4D8A-9A5D-508BC738572F}" type="slidenum">
              <a:rPr lang="en-GB" smtClean="0"/>
              <a:pPr/>
              <a:t>‹#›</a:t>
            </a:fld>
            <a:endParaRPr lang="en-GB"/>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6BFDAD-C3C2-4D8A-9A5D-508BC738572F}" type="slidenum">
              <a:rPr lang="en-GB" smtClean="0"/>
              <a:pPr/>
              <a:t>‹#›</a:t>
            </a:fld>
            <a:endParaRPr lang="en-GB"/>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6BFDAD-C3C2-4D8A-9A5D-508BC738572F}"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66BFDAD-C3C2-4D8A-9A5D-508BC738572F}"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66BFDAD-C3C2-4D8A-9A5D-508BC738572F}"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66BFDAD-C3C2-4D8A-9A5D-508BC738572F}"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66BFDAD-C3C2-4D8A-9A5D-508BC738572F}"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E34F35-FED5-4E22-8A6B-039C5FFDAAD7}" type="datetimeFigureOut">
              <a:rPr lang="en-GB" smtClean="0"/>
              <a:pPr/>
              <a:t>21/03/2013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66BFDAD-C3C2-4D8A-9A5D-508BC738572F}" type="slidenum">
              <a:rPr lang="en-GB" smtClean="0"/>
              <a:pPr/>
              <a:t>‹#›</a:t>
            </a:fld>
            <a:endParaRPr lang="en-GB"/>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E34F35-FED5-4E22-8A6B-039C5FFDAAD7}" type="datetimeFigureOut">
              <a:rPr lang="en-GB" smtClean="0"/>
              <a:pPr/>
              <a:t>21/03/2013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66BFDAD-C3C2-4D8A-9A5D-508BC738572F}"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E34F35-FED5-4E22-8A6B-039C5FFDAAD7}" type="datetimeFigureOut">
              <a:rPr lang="en-GB" smtClean="0"/>
              <a:pPr/>
              <a:t>21/03/2013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6BFDAD-C3C2-4D8A-9A5D-508BC738572F}"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E34F35-FED5-4E22-8A6B-039C5FFDAAD7}" type="datetimeFigureOut">
              <a:rPr lang="en-GB" smtClean="0"/>
              <a:pPr/>
              <a:t>21/03/2013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6BFDAD-C3C2-4D8A-9A5D-508BC738572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Food Product Development</a:t>
            </a:r>
            <a:endParaRPr lang="en-GB" dirty="0"/>
          </a:p>
        </p:txBody>
      </p:sp>
      <p:sp>
        <p:nvSpPr>
          <p:cNvPr id="4" name="Text Placeholder 3"/>
          <p:cNvSpPr>
            <a:spLocks noGrp="1"/>
          </p:cNvSpPr>
          <p:nvPr>
            <p:ph type="body" idx="1"/>
          </p:nvPr>
        </p:nvSpPr>
        <p:spPr/>
        <p:txBody>
          <a:bodyPr/>
          <a:lstStyle/>
          <a:p>
            <a:r>
              <a:rPr lang="en-GB" dirty="0" smtClean="0"/>
              <a:t>H Lavercombe</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Personal interviews</a:t>
            </a:r>
          </a:p>
          <a:p>
            <a:r>
              <a:rPr lang="en-GB" dirty="0" smtClean="0"/>
              <a:t>Group reviews</a:t>
            </a:r>
          </a:p>
          <a:p>
            <a:r>
              <a:rPr lang="en-GB" dirty="0" smtClean="0"/>
              <a:t>Brain storming</a:t>
            </a:r>
          </a:p>
          <a:p>
            <a:r>
              <a:rPr lang="en-GB" dirty="0" smtClean="0"/>
              <a:t>Written exercise</a:t>
            </a:r>
          </a:p>
          <a:p>
            <a:r>
              <a:rPr lang="en-GB" dirty="0" smtClean="0"/>
              <a:t>Content analysis</a:t>
            </a:r>
          </a:p>
          <a:p>
            <a:pPr>
              <a:buNone/>
            </a:pPr>
            <a:endParaRPr lang="en-GB" dirty="0" smtClean="0"/>
          </a:p>
          <a:p>
            <a:endParaRPr lang="en-GB" dirty="0"/>
          </a:p>
        </p:txBody>
      </p:sp>
      <p:sp>
        <p:nvSpPr>
          <p:cNvPr id="2" name="Title 1"/>
          <p:cNvSpPr>
            <a:spLocks noGrp="1"/>
          </p:cNvSpPr>
          <p:nvPr>
            <p:ph type="title"/>
          </p:nvPr>
        </p:nvSpPr>
        <p:spPr/>
        <p:txBody>
          <a:bodyPr/>
          <a:lstStyle/>
          <a:p>
            <a:r>
              <a:rPr lang="en-GB" dirty="0" smtClean="0"/>
              <a:t>Creative Techniques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Capture a vision of your specific market from different angles.</a:t>
            </a:r>
          </a:p>
          <a:p>
            <a:r>
              <a:rPr lang="en-GB" dirty="0" smtClean="0"/>
              <a:t>Create a positive environment to collaborate, create ideas  and problem solve directly with customers and potential customers.</a:t>
            </a:r>
          </a:p>
          <a:p>
            <a:r>
              <a:rPr lang="en-GB" dirty="0" smtClean="0"/>
              <a:t>See the problem from many different perspectives </a:t>
            </a:r>
            <a:r>
              <a:rPr lang="en-GB" dirty="0" err="1" smtClean="0"/>
              <a:t>e.g</a:t>
            </a:r>
            <a:r>
              <a:rPr lang="en-GB" dirty="0" smtClean="0"/>
              <a:t> customers, chefs food and beverage workers and the complainers</a:t>
            </a:r>
          </a:p>
          <a:p>
            <a:r>
              <a:rPr lang="en-GB" dirty="0" smtClean="0"/>
              <a:t>Think big …… without any constraints.</a:t>
            </a:r>
          </a:p>
          <a:p>
            <a:r>
              <a:rPr lang="en-GB" dirty="0" smtClean="0"/>
              <a:t>Use data from as many sources as possible.</a:t>
            </a:r>
          </a:p>
          <a:p>
            <a:r>
              <a:rPr lang="en-GB" dirty="0" smtClean="0"/>
              <a:t>Work in teams to successfully brainstorm.</a:t>
            </a:r>
          </a:p>
        </p:txBody>
      </p:sp>
      <p:sp>
        <p:nvSpPr>
          <p:cNvPr id="2" name="Title 1"/>
          <p:cNvSpPr>
            <a:spLocks noGrp="1"/>
          </p:cNvSpPr>
          <p:nvPr>
            <p:ph type="title"/>
          </p:nvPr>
        </p:nvSpPr>
        <p:spPr/>
        <p:txBody>
          <a:bodyPr/>
          <a:lstStyle/>
          <a:p>
            <a:r>
              <a:rPr lang="en-GB" dirty="0" smtClean="0"/>
              <a:t>The Key to idea generation;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These sessions can sometimes suffer due to the forcing of ideas.</a:t>
            </a:r>
          </a:p>
          <a:p>
            <a:r>
              <a:rPr lang="en-GB" dirty="0" smtClean="0"/>
              <a:t>It is best to work as groups to achieve a creative environment.</a:t>
            </a:r>
          </a:p>
          <a:p>
            <a:r>
              <a:rPr lang="en-GB" dirty="0" smtClean="0"/>
              <a:t>Research suggests that most people have their best ideas after the session and not before.</a:t>
            </a:r>
          </a:p>
          <a:p>
            <a:r>
              <a:rPr lang="en-GB" dirty="0" smtClean="0"/>
              <a:t>It is important to be mindful about valuing the sessions for their contribution to the process, without pushing too hard for instant results. </a:t>
            </a:r>
            <a:endParaRPr lang="en-GB" dirty="0"/>
          </a:p>
        </p:txBody>
      </p:sp>
      <p:sp>
        <p:nvSpPr>
          <p:cNvPr id="2" name="Title 1"/>
          <p:cNvSpPr>
            <a:spLocks noGrp="1"/>
          </p:cNvSpPr>
          <p:nvPr>
            <p:ph type="title"/>
          </p:nvPr>
        </p:nvSpPr>
        <p:spPr/>
        <p:txBody>
          <a:bodyPr/>
          <a:lstStyle/>
          <a:p>
            <a:r>
              <a:rPr lang="en-GB" dirty="0" smtClean="0"/>
              <a:t>Creative Thinking Sessions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2</a:t>
            </a:r>
            <a:endParaRPr lang="en-GB" dirty="0"/>
          </a:p>
        </p:txBody>
      </p:sp>
      <p:sp>
        <p:nvSpPr>
          <p:cNvPr id="3" name="Text Placeholder 2"/>
          <p:cNvSpPr>
            <a:spLocks noGrp="1"/>
          </p:cNvSpPr>
          <p:nvPr>
            <p:ph type="body" idx="1"/>
          </p:nvPr>
        </p:nvSpPr>
        <p:spPr/>
        <p:txBody>
          <a:bodyPr/>
          <a:lstStyle/>
          <a:p>
            <a:r>
              <a:rPr lang="en-GB" dirty="0" smtClean="0"/>
              <a:t>Analysing your product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One of the most important factors in making innovative concepts successful in the market place is to understand consumer reactions early in the development process.</a:t>
            </a:r>
          </a:p>
          <a:p>
            <a:r>
              <a:rPr lang="en-GB" dirty="0" smtClean="0"/>
              <a:t>You should use a relevant consumer service that will help you to obtain insights on your concept.</a:t>
            </a:r>
          </a:p>
          <a:p>
            <a:r>
              <a:rPr lang="en-GB" dirty="0" smtClean="0"/>
              <a:t>Questionnaires need to be designed not only as to provide a strong quantitative analytical basis, but also to include qualitative research that helps you look beyond data.</a:t>
            </a:r>
            <a:endParaRPr lang="en-GB" dirty="0"/>
          </a:p>
        </p:txBody>
      </p:sp>
      <p:sp>
        <p:nvSpPr>
          <p:cNvPr id="3" name="Title 2"/>
          <p:cNvSpPr>
            <a:spLocks noGrp="1"/>
          </p:cNvSpPr>
          <p:nvPr>
            <p:ph type="title"/>
          </p:nvPr>
        </p:nvSpPr>
        <p:spPr/>
        <p:txBody>
          <a:bodyPr/>
          <a:lstStyle/>
          <a:p>
            <a:r>
              <a:rPr lang="en-GB" dirty="0" smtClean="0"/>
              <a:t>Consumer insight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is a person who works using numerical data to give information based on questionnaires</a:t>
            </a:r>
          </a:p>
          <a:p>
            <a:pPr>
              <a:buNone/>
            </a:pPr>
            <a:r>
              <a:rPr lang="en-GB" dirty="0" smtClean="0"/>
              <a:t>e.g. how many people questioned liked vanilla ice-cream.</a:t>
            </a:r>
            <a:endParaRPr lang="en-GB" dirty="0"/>
          </a:p>
        </p:txBody>
      </p:sp>
      <p:sp>
        <p:nvSpPr>
          <p:cNvPr id="3" name="Title 2"/>
          <p:cNvSpPr>
            <a:spLocks noGrp="1"/>
          </p:cNvSpPr>
          <p:nvPr>
            <p:ph type="title"/>
          </p:nvPr>
        </p:nvSpPr>
        <p:spPr/>
        <p:txBody>
          <a:bodyPr/>
          <a:lstStyle/>
          <a:p>
            <a:r>
              <a:rPr lang="en-GB" dirty="0" smtClean="0"/>
              <a:t>Quantitative Analyst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This is a method of investigation, traditionally found in market research .</a:t>
            </a:r>
          </a:p>
          <a:p>
            <a:r>
              <a:rPr lang="en-GB" dirty="0" smtClean="0"/>
              <a:t>Qualitative researchers aim understand human behaviour in depth and reasons that govern such behaviour.</a:t>
            </a:r>
          </a:p>
          <a:p>
            <a:pPr>
              <a:buNone/>
            </a:pPr>
            <a:r>
              <a:rPr lang="en-GB" dirty="0" err="1" smtClean="0"/>
              <a:t>e.g</a:t>
            </a:r>
            <a:r>
              <a:rPr lang="en-GB" dirty="0" smtClean="0"/>
              <a:t> why a customer might like a certain flavour.</a:t>
            </a:r>
            <a:endParaRPr lang="en-GB" dirty="0"/>
          </a:p>
        </p:txBody>
      </p:sp>
      <p:sp>
        <p:nvSpPr>
          <p:cNvPr id="3" name="Title 2"/>
          <p:cNvSpPr>
            <a:spLocks noGrp="1"/>
          </p:cNvSpPr>
          <p:nvPr>
            <p:ph type="title"/>
          </p:nvPr>
        </p:nvSpPr>
        <p:spPr/>
        <p:txBody>
          <a:bodyPr>
            <a:normAutofit/>
          </a:bodyPr>
          <a:lstStyle/>
          <a:p>
            <a:r>
              <a:rPr lang="en-GB" dirty="0" smtClean="0"/>
              <a:t>Qualitative Research</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Various types of research activities can help obtain both research and data by establishing an extensive customer data base to answer your questions and give opinions.</a:t>
            </a:r>
          </a:p>
          <a:p>
            <a:r>
              <a:rPr lang="en-GB" dirty="0" smtClean="0"/>
              <a:t>From this you can then begin to gauge how well your concept be received.</a:t>
            </a:r>
            <a:endParaRPr lang="en-GB" dirty="0"/>
          </a:p>
        </p:txBody>
      </p:sp>
      <p:sp>
        <p:nvSpPr>
          <p:cNvPr id="3" name="Title 2"/>
          <p:cNvSpPr>
            <a:spLocks noGrp="1"/>
          </p:cNvSpPr>
          <p:nvPr>
            <p:ph type="title"/>
          </p:nvPr>
        </p:nvSpPr>
        <p:spPr/>
        <p:txBody>
          <a:bodyPr/>
          <a:lstStyle/>
          <a:p>
            <a:r>
              <a:rPr lang="en-GB" dirty="0" smtClean="0"/>
              <a:t>Reasons for Research</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3</a:t>
            </a:r>
            <a:endParaRPr lang="en-GB" dirty="0"/>
          </a:p>
        </p:txBody>
      </p:sp>
      <p:sp>
        <p:nvSpPr>
          <p:cNvPr id="3" name="Text Placeholder 2"/>
          <p:cNvSpPr>
            <a:spLocks noGrp="1"/>
          </p:cNvSpPr>
          <p:nvPr>
            <p:ph type="body" idx="1"/>
          </p:nvPr>
        </p:nvSpPr>
        <p:spPr/>
        <p:txBody>
          <a:bodyPr/>
          <a:lstStyle/>
          <a:p>
            <a:r>
              <a:rPr lang="en-GB" dirty="0" smtClean="0"/>
              <a:t>Sensory Evaluation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This is a scientific discipline that applies the principles of experimental design and statistical analysis to the five human senses </a:t>
            </a:r>
          </a:p>
          <a:p>
            <a:pPr>
              <a:buNone/>
            </a:pPr>
            <a:r>
              <a:rPr lang="en-GB" dirty="0" smtClean="0"/>
              <a:t>(sight, smell, taste, touch and hearing)</a:t>
            </a:r>
          </a:p>
          <a:p>
            <a:r>
              <a:rPr lang="en-GB" dirty="0" smtClean="0"/>
              <a:t>The discipline requires panels of assessors, on whom the products are tested and the responses recorded.</a:t>
            </a:r>
          </a:p>
          <a:p>
            <a:r>
              <a:rPr lang="en-GB" dirty="0" smtClean="0"/>
              <a:t>By applying statistical techniques to results, it is possible to draw conclusions about the tested concept or product.</a:t>
            </a:r>
          </a:p>
          <a:p>
            <a:r>
              <a:rPr lang="en-GB" dirty="0" smtClean="0"/>
              <a:t>Most large consumer goods companies have specialised departments dedicated to sensory analysis.</a:t>
            </a:r>
            <a:endParaRPr lang="en-GB" dirty="0"/>
          </a:p>
        </p:txBody>
      </p:sp>
      <p:sp>
        <p:nvSpPr>
          <p:cNvPr id="3" name="Title 2"/>
          <p:cNvSpPr>
            <a:spLocks noGrp="1"/>
          </p:cNvSpPr>
          <p:nvPr>
            <p:ph type="title"/>
          </p:nvPr>
        </p:nvSpPr>
        <p:spPr/>
        <p:txBody>
          <a:bodyPr/>
          <a:lstStyle/>
          <a:p>
            <a:r>
              <a:rPr lang="en-GB" dirty="0" smtClean="0"/>
              <a:t>Sensory Evaluation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principal outcome to this unit is for the candidate to develop the necessary knowledge and understanding of how to research, design, develop and produce food products that meet with current market developments.</a:t>
            </a:r>
            <a:endParaRPr lang="en-GB" dirty="0"/>
          </a:p>
        </p:txBody>
      </p:sp>
      <p:sp>
        <p:nvSpPr>
          <p:cNvPr id="2" name="Title 1"/>
          <p:cNvSpPr>
            <a:spLocks noGrp="1"/>
          </p:cNvSpPr>
          <p:nvPr>
            <p:ph type="title"/>
          </p:nvPr>
        </p:nvSpPr>
        <p:spPr/>
        <p:txBody>
          <a:bodyPr/>
          <a:lstStyle/>
          <a:p>
            <a:r>
              <a:rPr lang="en-GB" dirty="0" smtClean="0"/>
              <a:t>Learning Outcomes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food product and restaurant market is affected by changing social and economic patterns.</a:t>
            </a:r>
          </a:p>
          <a:p>
            <a:r>
              <a:rPr lang="en-GB" dirty="0" smtClean="0"/>
              <a:t>Many people have a greater income today compared to 20 years ago.</a:t>
            </a:r>
          </a:p>
          <a:p>
            <a:r>
              <a:rPr lang="en-GB" dirty="0" smtClean="0"/>
              <a:t>People lead busier lives now, meaning they might do more shopping in supermarkets rather than in traditional shops and buy more ready meals or eat out instead of cooking for themselves.</a:t>
            </a:r>
          </a:p>
          <a:p>
            <a:pPr>
              <a:buNone/>
            </a:pPr>
            <a:endParaRPr lang="en-GB" dirty="0"/>
          </a:p>
        </p:txBody>
      </p:sp>
      <p:sp>
        <p:nvSpPr>
          <p:cNvPr id="3" name="Title 2"/>
          <p:cNvSpPr>
            <a:spLocks noGrp="1"/>
          </p:cNvSpPr>
          <p:nvPr>
            <p:ph type="title"/>
          </p:nvPr>
        </p:nvSpPr>
        <p:spPr/>
        <p:txBody>
          <a:bodyPr/>
          <a:lstStyle/>
          <a:p>
            <a:r>
              <a:rPr lang="en-GB" dirty="0" smtClean="0"/>
              <a:t>Market Trends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 order to take account of these lifestyle changes food developers and chefs need to constantly rethink the type of food and dishes required for supermarkets and restaurant menus.</a:t>
            </a:r>
          </a:p>
          <a:p>
            <a:r>
              <a:rPr lang="en-GB" dirty="0" smtClean="0"/>
              <a:t>Customers expect to find a wide range of foods which includes overseas dishes and food ingredients.</a:t>
            </a:r>
            <a:endParaRPr lang="en-GB" dirty="0"/>
          </a:p>
        </p:txBody>
      </p:sp>
      <p:sp>
        <p:nvSpPr>
          <p:cNvPr id="3" name="Title 2"/>
          <p:cNvSpPr>
            <a:spLocks noGrp="1"/>
          </p:cNvSpPr>
          <p:nvPr>
            <p:ph type="title"/>
          </p:nvPr>
        </p:nvSpPr>
        <p:spPr/>
        <p:txBody>
          <a:bodyPr/>
          <a:lstStyle/>
          <a:p>
            <a:r>
              <a:rPr lang="en-GB" dirty="0" smtClean="0"/>
              <a:t>Lifestyle Changes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travel abroad more frequently and so are exposed to many new types of food.</a:t>
            </a:r>
          </a:p>
          <a:p>
            <a:r>
              <a:rPr lang="en-GB" dirty="0" smtClean="0"/>
              <a:t>We live in a multi cultural community made up of a number of different races and religions- many with their own traditional cuisines.</a:t>
            </a:r>
          </a:p>
          <a:p>
            <a:r>
              <a:rPr lang="en-GB" dirty="0" smtClean="0"/>
              <a:t>There are many cookery programmes on television that encourage people to try new food ideas.</a:t>
            </a:r>
          </a:p>
          <a:p>
            <a:endParaRPr lang="en-GB" dirty="0"/>
          </a:p>
        </p:txBody>
      </p:sp>
      <p:sp>
        <p:nvSpPr>
          <p:cNvPr id="3" name="Title 2"/>
          <p:cNvSpPr>
            <a:spLocks noGrp="1"/>
          </p:cNvSpPr>
          <p:nvPr>
            <p:ph type="title"/>
          </p:nvPr>
        </p:nvSpPr>
        <p:spPr/>
        <p:txBody>
          <a:bodyPr/>
          <a:lstStyle/>
          <a:p>
            <a:r>
              <a:rPr lang="en-GB" dirty="0" smtClean="0"/>
              <a:t>Reasons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4</a:t>
            </a:r>
            <a:endParaRPr lang="en-GB" dirty="0"/>
          </a:p>
        </p:txBody>
      </p:sp>
      <p:sp>
        <p:nvSpPr>
          <p:cNvPr id="3" name="Text Placeholder 2"/>
          <p:cNvSpPr>
            <a:spLocks noGrp="1"/>
          </p:cNvSpPr>
          <p:nvPr>
            <p:ph type="body" idx="1"/>
          </p:nvPr>
        </p:nvSpPr>
        <p:spPr/>
        <p:txBody>
          <a:bodyPr/>
          <a:lstStyle/>
          <a:p>
            <a:r>
              <a:rPr lang="en-GB" dirty="0" smtClean="0"/>
              <a:t>Why we Eat What we Eat?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Age</a:t>
            </a:r>
          </a:p>
          <a:p>
            <a:r>
              <a:rPr lang="en-GB" dirty="0" smtClean="0"/>
              <a:t>Habit</a:t>
            </a:r>
          </a:p>
          <a:p>
            <a:r>
              <a:rPr lang="en-GB" dirty="0" smtClean="0"/>
              <a:t>Presentation  of food</a:t>
            </a:r>
          </a:p>
          <a:p>
            <a:r>
              <a:rPr lang="en-GB" dirty="0" smtClean="0"/>
              <a:t>Special dietary requirements</a:t>
            </a:r>
          </a:p>
          <a:p>
            <a:r>
              <a:rPr lang="en-GB" dirty="0" smtClean="0"/>
              <a:t>Religion</a:t>
            </a:r>
          </a:p>
          <a:p>
            <a:r>
              <a:rPr lang="en-GB" dirty="0" smtClean="0"/>
              <a:t>Political</a:t>
            </a:r>
          </a:p>
          <a:p>
            <a:r>
              <a:rPr lang="en-GB" dirty="0" smtClean="0"/>
              <a:t>Healthier eating</a:t>
            </a:r>
          </a:p>
          <a:p>
            <a:r>
              <a:rPr lang="en-GB" dirty="0" smtClean="0"/>
              <a:t>Organic</a:t>
            </a:r>
          </a:p>
          <a:p>
            <a:r>
              <a:rPr lang="en-GB" dirty="0" smtClean="0"/>
              <a:t>Fair trade</a:t>
            </a:r>
            <a:endParaRPr lang="en-GB" dirty="0"/>
          </a:p>
        </p:txBody>
      </p:sp>
      <p:sp>
        <p:nvSpPr>
          <p:cNvPr id="3" name="Title 2"/>
          <p:cNvSpPr>
            <a:spLocks noGrp="1"/>
          </p:cNvSpPr>
          <p:nvPr>
            <p:ph type="title"/>
          </p:nvPr>
        </p:nvSpPr>
        <p:spPr/>
        <p:txBody>
          <a:bodyPr/>
          <a:lstStyle/>
          <a:p>
            <a:r>
              <a:rPr lang="en-GB" dirty="0" smtClean="0"/>
              <a:t>Why we eat what we eat!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ox(in)">
                                      <p:cBhvr>
                                        <p:cTn id="5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5</a:t>
            </a:r>
            <a:endParaRPr lang="en-GB" dirty="0"/>
          </a:p>
        </p:txBody>
      </p:sp>
      <p:sp>
        <p:nvSpPr>
          <p:cNvPr id="3" name="Text Placeholder 2"/>
          <p:cNvSpPr>
            <a:spLocks noGrp="1"/>
          </p:cNvSpPr>
          <p:nvPr>
            <p:ph type="body" idx="1"/>
          </p:nvPr>
        </p:nvSpPr>
        <p:spPr/>
        <p:txBody>
          <a:bodyPr/>
          <a:lstStyle/>
          <a:p>
            <a:r>
              <a:rPr lang="en-GB" dirty="0" smtClean="0"/>
              <a:t>Producing your Product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Producing the concept is the next stage in food production development.</a:t>
            </a:r>
          </a:p>
          <a:p>
            <a:r>
              <a:rPr lang="en-GB" dirty="0" smtClean="0"/>
              <a:t>All data and analysis that has been collated should now be used to develop the dish or concept.</a:t>
            </a:r>
          </a:p>
          <a:p>
            <a:r>
              <a:rPr lang="en-GB" dirty="0" smtClean="0"/>
              <a:t>It is here that you will prepare, cook and present your product.</a:t>
            </a:r>
          </a:p>
          <a:p>
            <a:r>
              <a:rPr lang="en-GB" dirty="0" smtClean="0"/>
              <a:t>In order to achieve this stage you will need to provide accurate food orders containing the types of ingredient that you will be using.</a:t>
            </a:r>
          </a:p>
          <a:p>
            <a:r>
              <a:rPr lang="en-GB" dirty="0" smtClean="0"/>
              <a:t>You will need to continually adjust and adapt the concept until you feel it is ready to present to the consumer to evaluate, refer to the development cycle.</a:t>
            </a:r>
          </a:p>
          <a:p>
            <a:endParaRPr lang="en-GB" dirty="0"/>
          </a:p>
        </p:txBody>
      </p:sp>
      <p:sp>
        <p:nvSpPr>
          <p:cNvPr id="3" name="Title 2"/>
          <p:cNvSpPr>
            <a:spLocks noGrp="1"/>
          </p:cNvSpPr>
          <p:nvPr>
            <p:ph type="title"/>
          </p:nvPr>
        </p:nvSpPr>
        <p:spPr/>
        <p:txBody>
          <a:bodyPr/>
          <a:lstStyle/>
          <a:p>
            <a:r>
              <a:rPr lang="en-GB" dirty="0" smtClean="0"/>
              <a:t>The Development Stage</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235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GB" dirty="0"/>
                    </a:p>
                  </a:txBody>
                  <a:tcPr/>
                </a:tc>
                <a:tc>
                  <a:txBody>
                    <a:bodyPr/>
                    <a:lstStyle/>
                    <a:p>
                      <a:r>
                        <a:rPr lang="en-GB" dirty="0" smtClean="0"/>
                        <a:t>Dish /Concept 1</a:t>
                      </a:r>
                      <a:endParaRPr lang="en-GB" dirty="0"/>
                    </a:p>
                  </a:txBody>
                  <a:tcPr/>
                </a:tc>
                <a:tc>
                  <a:txBody>
                    <a:bodyPr/>
                    <a:lstStyle/>
                    <a:p>
                      <a:r>
                        <a:rPr lang="en-GB" dirty="0" smtClean="0"/>
                        <a:t>Dish /Concept 2</a:t>
                      </a:r>
                      <a:endParaRPr lang="en-GB" dirty="0"/>
                    </a:p>
                  </a:txBody>
                  <a:tcPr/>
                </a:tc>
                <a:tc>
                  <a:txBody>
                    <a:bodyPr/>
                    <a:lstStyle/>
                    <a:p>
                      <a:r>
                        <a:rPr lang="en-GB" dirty="0" smtClean="0"/>
                        <a:t>Dish/Concept 3</a:t>
                      </a:r>
                      <a:endParaRPr lang="en-GB" dirty="0"/>
                    </a:p>
                  </a:txBody>
                  <a:tcPr/>
                </a:tc>
              </a:tr>
              <a:tr h="370840">
                <a:tc>
                  <a:txBody>
                    <a:bodyPr/>
                    <a:lstStyle/>
                    <a:p>
                      <a:r>
                        <a:rPr lang="en-GB" dirty="0" smtClean="0"/>
                        <a:t>Name of Product</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Presentation</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Flavour</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Texture</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r h="370840">
                <a:tc>
                  <a:txBody>
                    <a:bodyPr/>
                    <a:lstStyle/>
                    <a:p>
                      <a:r>
                        <a:rPr lang="en-GB" dirty="0" smtClean="0"/>
                        <a:t>Aroma</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Ease of Service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GB" dirty="0" smtClean="0"/>
                        <a:t>Additional Comments</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3" name="Title 2"/>
          <p:cNvSpPr>
            <a:spLocks noGrp="1"/>
          </p:cNvSpPr>
          <p:nvPr>
            <p:ph type="title"/>
          </p:nvPr>
        </p:nvSpPr>
        <p:spPr/>
        <p:txBody>
          <a:bodyPr/>
          <a:lstStyle/>
          <a:p>
            <a:r>
              <a:rPr lang="en-GB" dirty="0" smtClean="0"/>
              <a:t>Product Analysis Sheet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GB" dirty="0"/>
                    </a:p>
                  </a:txBody>
                  <a:tcPr/>
                </a:tc>
                <a:tc>
                  <a:txBody>
                    <a:bodyPr/>
                    <a:lstStyle/>
                    <a:p>
                      <a:r>
                        <a:rPr lang="en-GB" dirty="0" smtClean="0"/>
                        <a:t>Dish/Concept 1</a:t>
                      </a:r>
                      <a:endParaRPr lang="en-GB" dirty="0"/>
                    </a:p>
                  </a:txBody>
                  <a:tcPr/>
                </a:tc>
                <a:tc>
                  <a:txBody>
                    <a:bodyPr/>
                    <a:lstStyle/>
                    <a:p>
                      <a:r>
                        <a:rPr lang="en-GB" dirty="0" smtClean="0"/>
                        <a:t>Dish/Concept 2</a:t>
                      </a:r>
                      <a:endParaRPr lang="en-GB" dirty="0"/>
                    </a:p>
                  </a:txBody>
                  <a:tcPr/>
                </a:tc>
                <a:tc>
                  <a:txBody>
                    <a:bodyPr/>
                    <a:lstStyle/>
                    <a:p>
                      <a:r>
                        <a:rPr lang="en-GB" dirty="0" smtClean="0"/>
                        <a:t>Dish/Concept 3</a:t>
                      </a:r>
                      <a:endParaRPr lang="en-GB" dirty="0"/>
                    </a:p>
                  </a:txBody>
                  <a:tcPr/>
                </a:tc>
              </a:tr>
              <a:tr h="370840">
                <a:tc>
                  <a:txBody>
                    <a:bodyPr/>
                    <a:lstStyle/>
                    <a:p>
                      <a:r>
                        <a:rPr lang="en-GB" dirty="0" smtClean="0"/>
                        <a:t>Appearance</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r>
              <a:tr h="370840">
                <a:tc>
                  <a:txBody>
                    <a:bodyPr/>
                    <a:lstStyle/>
                    <a:p>
                      <a:r>
                        <a:rPr lang="en-GB" dirty="0" smtClean="0"/>
                        <a:t>Colour</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r>
              <a:tr h="370840">
                <a:tc>
                  <a:txBody>
                    <a:bodyPr/>
                    <a:lstStyle/>
                    <a:p>
                      <a:r>
                        <a:rPr lang="en-GB" dirty="0" smtClean="0"/>
                        <a:t>Texture</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r>
              <a:tr h="370840">
                <a:tc>
                  <a:txBody>
                    <a:bodyPr/>
                    <a:lstStyle/>
                    <a:p>
                      <a:r>
                        <a:rPr lang="en-GB" dirty="0" smtClean="0"/>
                        <a:t>Flavour</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r>
              <a:tr h="370840">
                <a:tc>
                  <a:txBody>
                    <a:bodyPr/>
                    <a:lstStyle/>
                    <a:p>
                      <a:r>
                        <a:rPr lang="en-GB" dirty="0" smtClean="0"/>
                        <a:t>Balance</a:t>
                      </a:r>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c>
                  <a:txBody>
                    <a:bodyPr/>
                    <a:lstStyle/>
                    <a:p>
                      <a:pPr algn="ctr"/>
                      <a:r>
                        <a:rPr lang="en-GB" dirty="0" smtClean="0"/>
                        <a:t>/10</a:t>
                      </a:r>
                      <a:endParaRPr lang="en-GB" dirty="0"/>
                    </a:p>
                  </a:txBody>
                  <a:tcPr/>
                </a:tc>
              </a:tr>
            </a:tbl>
          </a:graphicData>
        </a:graphic>
      </p:graphicFrame>
      <p:sp>
        <p:nvSpPr>
          <p:cNvPr id="3" name="Title 2"/>
          <p:cNvSpPr>
            <a:spLocks noGrp="1"/>
          </p:cNvSpPr>
          <p:nvPr>
            <p:ph type="title"/>
          </p:nvPr>
        </p:nvSpPr>
        <p:spPr/>
        <p:txBody>
          <a:bodyPr/>
          <a:lstStyle/>
          <a:p>
            <a:r>
              <a:rPr lang="en-GB" dirty="0" smtClean="0"/>
              <a:t>More Detailed Analysis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Quality assurance is promise from the manufacturer to the customer that their food meets a clear, consistent set of standards.</a:t>
            </a:r>
          </a:p>
          <a:p>
            <a:r>
              <a:rPr lang="en-GB" dirty="0" smtClean="0"/>
              <a:t>There should be quality control checks at all key stages in the production of your concept and the results of the checks are written down.</a:t>
            </a:r>
          </a:p>
          <a:p>
            <a:r>
              <a:rPr lang="en-GB" dirty="0" smtClean="0"/>
              <a:t>This is called a quality assurance system.</a:t>
            </a:r>
            <a:endParaRPr lang="en-GB" dirty="0"/>
          </a:p>
        </p:txBody>
      </p:sp>
      <p:sp>
        <p:nvSpPr>
          <p:cNvPr id="3" name="Title 2"/>
          <p:cNvSpPr>
            <a:spLocks noGrp="1"/>
          </p:cNvSpPr>
          <p:nvPr>
            <p:ph type="title"/>
          </p:nvPr>
        </p:nvSpPr>
        <p:spPr/>
        <p:txBody>
          <a:bodyPr>
            <a:normAutofit fontScale="90000"/>
          </a:bodyPr>
          <a:lstStyle/>
          <a:p>
            <a:r>
              <a:rPr lang="en-GB" dirty="0" smtClean="0"/>
              <a:t>Quality Assurance and Implementing your Concept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Developing new food products for commercial or high street markets is a time consuming and complex process.</a:t>
            </a:r>
          </a:p>
          <a:p>
            <a:r>
              <a:rPr lang="en-GB" dirty="0" smtClean="0"/>
              <a:t>Even after successful introduction of a new product, recipe or dish, the quality needs to be frequently improved to ensure continued success in an extremely competitive market.</a:t>
            </a:r>
          </a:p>
          <a:p>
            <a:endParaRPr lang="en-GB" dirty="0"/>
          </a:p>
        </p:txBody>
      </p:sp>
      <p:sp>
        <p:nvSpPr>
          <p:cNvPr id="2" name="Title 1"/>
          <p:cNvSpPr>
            <a:spLocks noGrp="1"/>
          </p:cNvSpPr>
          <p:nvPr>
            <p:ph type="title"/>
          </p:nvPr>
        </p:nvSpPr>
        <p:spPr/>
        <p:txBody>
          <a:bodyPr/>
          <a:lstStyle/>
          <a:p>
            <a:r>
              <a:rPr lang="en-GB" dirty="0" smtClean="0"/>
              <a:t>Introduction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Weight checks to ensure the product is the prescribed weight.</a:t>
            </a:r>
          </a:p>
          <a:p>
            <a:r>
              <a:rPr lang="en-GB" dirty="0" smtClean="0"/>
              <a:t>Visual checks to make sure that presentation is accurate</a:t>
            </a:r>
          </a:p>
          <a:p>
            <a:r>
              <a:rPr lang="en-GB" dirty="0" smtClean="0"/>
              <a:t>Temperature checks to make sure the product is being kept at an appropriate temperature</a:t>
            </a:r>
          </a:p>
          <a:p>
            <a:r>
              <a:rPr lang="en-GB" dirty="0" smtClean="0"/>
              <a:t>PH checks to make sure the food has the correct acidity/alkalinity.</a:t>
            </a:r>
          </a:p>
          <a:p>
            <a:r>
              <a:rPr lang="en-GB" dirty="0" smtClean="0"/>
              <a:t>Microbiological checks</a:t>
            </a:r>
          </a:p>
          <a:p>
            <a:r>
              <a:rPr lang="en-GB" dirty="0" smtClean="0"/>
              <a:t>Chemical checks</a:t>
            </a:r>
          </a:p>
          <a:p>
            <a:r>
              <a:rPr lang="en-GB" dirty="0" smtClean="0"/>
              <a:t>Ingredient checks</a:t>
            </a:r>
          </a:p>
          <a:p>
            <a:r>
              <a:rPr lang="en-GB" dirty="0" smtClean="0"/>
              <a:t>Final check – the sampling of the final product to check its flavour, texture and aroma. This is sometimes undertaken during a kitchen service.</a:t>
            </a:r>
            <a:endParaRPr lang="en-GB" dirty="0"/>
          </a:p>
        </p:txBody>
      </p:sp>
      <p:sp>
        <p:nvSpPr>
          <p:cNvPr id="3" name="Title 2"/>
          <p:cNvSpPr>
            <a:spLocks noGrp="1"/>
          </p:cNvSpPr>
          <p:nvPr>
            <p:ph type="title"/>
          </p:nvPr>
        </p:nvSpPr>
        <p:spPr/>
        <p:txBody>
          <a:bodyPr/>
          <a:lstStyle/>
          <a:p>
            <a:r>
              <a:rPr lang="en-GB" dirty="0" smtClean="0"/>
              <a:t>Quality Control checks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ox(in)">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Some of these QC checks are to with food safety.</a:t>
            </a:r>
          </a:p>
          <a:p>
            <a:r>
              <a:rPr lang="en-GB" dirty="0" smtClean="0"/>
              <a:t>Food manufactures use a system called HACCP to help identify what could go wrong in the production process, and to establish checks that will prevent or reduce the risk of biological, physical or chemical hazards.</a:t>
            </a:r>
            <a:endParaRPr lang="en-GB" dirty="0"/>
          </a:p>
        </p:txBody>
      </p:sp>
      <p:sp>
        <p:nvSpPr>
          <p:cNvPr id="3" name="Title 2"/>
          <p:cNvSpPr>
            <a:spLocks noGrp="1"/>
          </p:cNvSpPr>
          <p:nvPr>
            <p:ph type="title"/>
          </p:nvPr>
        </p:nvSpPr>
        <p:spPr/>
        <p:txBody>
          <a:bodyPr/>
          <a:lstStyle/>
          <a:p>
            <a:r>
              <a:rPr lang="en-GB" dirty="0" smtClean="0"/>
              <a:t>Food Safety</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Checks take place in three separate stages;</a:t>
            </a:r>
          </a:p>
          <a:p>
            <a:endParaRPr lang="en-GB" dirty="0" smtClean="0"/>
          </a:p>
          <a:p>
            <a:pPr marL="624078" indent="-514350">
              <a:buFont typeface="+mj-lt"/>
              <a:buAutoNum type="arabicPeriod"/>
            </a:pPr>
            <a:r>
              <a:rPr lang="en-GB" dirty="0" smtClean="0"/>
              <a:t>The design stage</a:t>
            </a:r>
          </a:p>
          <a:p>
            <a:pPr marL="624078" indent="-514350">
              <a:buFont typeface="+mj-lt"/>
              <a:buAutoNum type="arabicPeriod"/>
            </a:pPr>
            <a:r>
              <a:rPr lang="en-GB" dirty="0" smtClean="0"/>
              <a:t>The manufacturing stage ( including HACCP)</a:t>
            </a:r>
          </a:p>
          <a:p>
            <a:pPr marL="624078" indent="-514350">
              <a:buFont typeface="+mj-lt"/>
              <a:buAutoNum type="arabicPeriod"/>
            </a:pPr>
            <a:r>
              <a:rPr lang="en-GB" dirty="0" smtClean="0"/>
              <a:t>The end of the manufacture process: checking consistency of shape, size. Appearance, taste and textures of manufactured foods.</a:t>
            </a:r>
            <a:endParaRPr lang="en-GB" dirty="0"/>
          </a:p>
        </p:txBody>
      </p:sp>
      <p:sp>
        <p:nvSpPr>
          <p:cNvPr id="3" name="Title 2"/>
          <p:cNvSpPr>
            <a:spLocks noGrp="1"/>
          </p:cNvSpPr>
          <p:nvPr>
            <p:ph type="title"/>
          </p:nvPr>
        </p:nvSpPr>
        <p:spPr/>
        <p:txBody>
          <a:bodyPr/>
          <a:lstStyle/>
          <a:p>
            <a:r>
              <a:rPr lang="en-GB" dirty="0" smtClean="0"/>
              <a:t>HACCP Checks </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(QMS) is a specialised way of documenting a quality assurance (QA) system to make sure it has been implemented properly.</a:t>
            </a:r>
          </a:p>
          <a:p>
            <a:r>
              <a:rPr lang="en-GB" dirty="0" smtClean="0"/>
              <a:t>Companies that use a QMS to maintain high QA standards receive a certificate that is recognised within the industry, called ISO 9000. </a:t>
            </a:r>
            <a:endParaRPr lang="en-GB" dirty="0"/>
          </a:p>
        </p:txBody>
      </p:sp>
      <p:sp>
        <p:nvSpPr>
          <p:cNvPr id="3" name="Title 2"/>
          <p:cNvSpPr>
            <a:spLocks noGrp="1"/>
          </p:cNvSpPr>
          <p:nvPr>
            <p:ph type="title"/>
          </p:nvPr>
        </p:nvSpPr>
        <p:spPr/>
        <p:txBody>
          <a:bodyPr/>
          <a:lstStyle/>
          <a:p>
            <a:r>
              <a:rPr lang="en-GB" dirty="0" smtClean="0"/>
              <a:t>Quality Management System</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quality of raw materials used.</a:t>
            </a:r>
          </a:p>
          <a:p>
            <a:r>
              <a:rPr lang="en-GB" dirty="0" smtClean="0"/>
              <a:t>The details of the recipe used to make the product.</a:t>
            </a:r>
          </a:p>
          <a:p>
            <a:r>
              <a:rPr lang="en-GB" dirty="0" smtClean="0"/>
              <a:t>The processes and techniques used to make the product.</a:t>
            </a:r>
          </a:p>
          <a:p>
            <a:r>
              <a:rPr lang="en-GB" dirty="0" smtClean="0"/>
              <a:t>How the raw materials are stored</a:t>
            </a:r>
          </a:p>
          <a:p>
            <a:r>
              <a:rPr lang="en-GB" dirty="0" smtClean="0"/>
              <a:t>How the finished product is stored.</a:t>
            </a:r>
          </a:p>
          <a:p>
            <a:r>
              <a:rPr lang="en-GB" dirty="0" smtClean="0"/>
              <a:t>Details of the procedures for risk assessment</a:t>
            </a:r>
            <a:endParaRPr lang="en-GB" dirty="0"/>
          </a:p>
        </p:txBody>
      </p:sp>
      <p:sp>
        <p:nvSpPr>
          <p:cNvPr id="3" name="Title 2"/>
          <p:cNvSpPr>
            <a:spLocks noGrp="1"/>
          </p:cNvSpPr>
          <p:nvPr>
            <p:ph type="title"/>
          </p:nvPr>
        </p:nvSpPr>
        <p:spPr/>
        <p:txBody>
          <a:bodyPr/>
          <a:lstStyle/>
          <a:p>
            <a:r>
              <a:rPr lang="en-GB" dirty="0" smtClean="0"/>
              <a:t>The QMS covers;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a:t>
            </a:r>
            <a:endParaRPr lang="en-GB" dirty="0"/>
          </a:p>
        </p:txBody>
      </p:sp>
      <p:sp>
        <p:nvSpPr>
          <p:cNvPr id="3" name="Text Placeholder 2"/>
          <p:cNvSpPr>
            <a:spLocks noGrp="1"/>
          </p:cNvSpPr>
          <p:nvPr>
            <p:ph type="body" idx="1"/>
          </p:nvPr>
        </p:nvSpPr>
        <p:spPr/>
        <p:txBody>
          <a:bodyPr/>
          <a:lstStyle/>
          <a:p>
            <a:r>
              <a:rPr lang="en-GB" dirty="0" smtClean="0"/>
              <a:t>Designing a New Product</a:t>
            </a:r>
          </a:p>
          <a:p>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Innovation in the food industry is a hot topic.</a:t>
            </a:r>
          </a:p>
          <a:p>
            <a:r>
              <a:rPr lang="en-GB" dirty="0" smtClean="0"/>
              <a:t>There are many different approaches to creating new innovative concepts, recipes and products.</a:t>
            </a:r>
            <a:endParaRPr lang="en-GB" dirty="0"/>
          </a:p>
        </p:txBody>
      </p:sp>
      <p:sp>
        <p:nvSpPr>
          <p:cNvPr id="2" name="Title 1"/>
          <p:cNvSpPr>
            <a:spLocks noGrp="1"/>
          </p:cNvSpPr>
          <p:nvPr>
            <p:ph type="title"/>
          </p:nvPr>
        </p:nvSpPr>
        <p:spPr/>
        <p:txBody>
          <a:bodyPr/>
          <a:lstStyle/>
          <a:p>
            <a:r>
              <a:rPr lang="en-GB" dirty="0" smtClean="0"/>
              <a:t>Innovation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What makes your approach unique in the commercial world of food development?</a:t>
            </a:r>
          </a:p>
          <a:p>
            <a:r>
              <a:rPr lang="en-GB" dirty="0" smtClean="0"/>
              <a:t>Do you emphasis the commercial value of ideas?</a:t>
            </a:r>
          </a:p>
          <a:p>
            <a:r>
              <a:rPr lang="en-GB" dirty="0" smtClean="0"/>
              <a:t>Do you create ideas that address the needs of the consumer?</a:t>
            </a:r>
          </a:p>
          <a:p>
            <a:r>
              <a:rPr lang="en-GB" dirty="0" smtClean="0"/>
              <a:t>Do you understand the business-related implications of those ideas?</a:t>
            </a:r>
          </a:p>
          <a:p>
            <a:endParaRPr lang="en-GB" dirty="0" smtClean="0"/>
          </a:p>
          <a:p>
            <a:endParaRPr lang="en-GB" dirty="0"/>
          </a:p>
        </p:txBody>
      </p:sp>
      <p:sp>
        <p:nvSpPr>
          <p:cNvPr id="2" name="Title 1"/>
          <p:cNvSpPr>
            <a:spLocks noGrp="1"/>
          </p:cNvSpPr>
          <p:nvPr>
            <p:ph type="title"/>
          </p:nvPr>
        </p:nvSpPr>
        <p:spPr/>
        <p:txBody>
          <a:bodyPr/>
          <a:lstStyle/>
          <a:p>
            <a:r>
              <a:rPr lang="en-GB" dirty="0" smtClean="0"/>
              <a:t>Approaches</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5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GB" dirty="0" smtClean="0"/>
              <a:t>Development Cycle</a:t>
            </a:r>
            <a:endParaRPr lang="en-GB" dirty="0"/>
          </a:p>
        </p:txBody>
      </p:sp>
      <p:sp>
        <p:nvSpPr>
          <p:cNvPr id="10" name="Curved Up Arrow 9"/>
          <p:cNvSpPr/>
          <p:nvPr/>
        </p:nvSpPr>
        <p:spPr>
          <a:xfrm rot="16200000">
            <a:off x="5976156" y="3032956"/>
            <a:ext cx="936104" cy="720080"/>
          </a:xfrm>
          <a:prstGeom prst="curvedUpArrow">
            <a:avLst>
              <a:gd name="adj1" fmla="val 25000"/>
              <a:gd name="adj2" fmla="val 5190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urved Up Arrow 11"/>
          <p:cNvSpPr/>
          <p:nvPr/>
        </p:nvSpPr>
        <p:spPr>
          <a:xfrm rot="16200000">
            <a:off x="5827948" y="1885020"/>
            <a:ext cx="864096" cy="783704"/>
          </a:xfrm>
          <a:prstGeom prst="curvedUpArrow">
            <a:avLst>
              <a:gd name="adj1" fmla="val 25000"/>
              <a:gd name="adj2" fmla="val 5190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Curved Up Arrow 13"/>
          <p:cNvSpPr/>
          <p:nvPr/>
        </p:nvSpPr>
        <p:spPr>
          <a:xfrm rot="16200000">
            <a:off x="5976156" y="4113076"/>
            <a:ext cx="936104" cy="720080"/>
          </a:xfrm>
          <a:prstGeom prst="curvedUpArrow">
            <a:avLst>
              <a:gd name="adj1" fmla="val 25000"/>
              <a:gd name="adj2" fmla="val 5190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Curved Up Arrow 14"/>
          <p:cNvSpPr/>
          <p:nvPr/>
        </p:nvSpPr>
        <p:spPr>
          <a:xfrm rot="16200000">
            <a:off x="6048164" y="5265204"/>
            <a:ext cx="936104" cy="720080"/>
          </a:xfrm>
          <a:prstGeom prst="curvedUpArrow">
            <a:avLst>
              <a:gd name="adj1" fmla="val 25000"/>
              <a:gd name="adj2" fmla="val 5190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ox(in)">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p:bldP spid="10" grpId="0" animBg="1"/>
      <p:bldP spid="12"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sz="2600" dirty="0" smtClean="0"/>
              <a:t>Idea generation is a critical process in new product development that needs to be planned and creatively managed.</a:t>
            </a:r>
          </a:p>
          <a:p>
            <a:r>
              <a:rPr lang="en-GB" sz="2600" dirty="0" smtClean="0"/>
              <a:t>Idea generation can often be a neglected component of new product development efforts.</a:t>
            </a:r>
          </a:p>
          <a:p>
            <a:r>
              <a:rPr lang="en-GB" sz="2600" dirty="0" smtClean="0"/>
              <a:t>Large companies invest heavily in research and development yet the emphasis seems to be placed more on research rather than the creative process of generating ideas.</a:t>
            </a:r>
          </a:p>
          <a:p>
            <a:r>
              <a:rPr lang="en-GB" sz="2600" dirty="0" smtClean="0"/>
              <a:t>Successful idea generation is part of the pursuit for an undiscovered idea or new dish to enhance your menu.</a:t>
            </a:r>
          </a:p>
          <a:p>
            <a:endParaRPr lang="en-GB" dirty="0" smtClean="0"/>
          </a:p>
          <a:p>
            <a:endParaRPr lang="en-GB" dirty="0"/>
          </a:p>
        </p:txBody>
      </p:sp>
      <p:sp>
        <p:nvSpPr>
          <p:cNvPr id="2" name="Title 1"/>
          <p:cNvSpPr>
            <a:spLocks noGrp="1"/>
          </p:cNvSpPr>
          <p:nvPr>
            <p:ph type="title"/>
          </p:nvPr>
        </p:nvSpPr>
        <p:spPr/>
        <p:txBody>
          <a:bodyPr/>
          <a:lstStyle/>
          <a:p>
            <a:r>
              <a:rPr lang="en-GB" dirty="0" smtClean="0"/>
              <a:t>Research and Idea Generation</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To enter a professional cookery competition</a:t>
            </a:r>
          </a:p>
          <a:p>
            <a:r>
              <a:rPr lang="en-GB" dirty="0" smtClean="0"/>
              <a:t>To balance or enhance a new restaurant menu</a:t>
            </a:r>
          </a:p>
          <a:p>
            <a:r>
              <a:rPr lang="en-GB" dirty="0" smtClean="0"/>
              <a:t>To create a new convenience product</a:t>
            </a:r>
          </a:p>
          <a:p>
            <a:r>
              <a:rPr lang="en-GB" dirty="0" smtClean="0"/>
              <a:t>For a new airline, ferry or train menu</a:t>
            </a:r>
          </a:p>
          <a:p>
            <a:r>
              <a:rPr lang="en-GB" dirty="0" smtClean="0">
                <a:solidFill>
                  <a:srgbClr val="C00000"/>
                </a:solidFill>
              </a:rPr>
              <a:t>Can you think of any other ideas???</a:t>
            </a:r>
            <a:endParaRPr lang="en-GB" dirty="0">
              <a:solidFill>
                <a:srgbClr val="C00000"/>
              </a:solidFill>
            </a:endParaRPr>
          </a:p>
        </p:txBody>
      </p:sp>
      <p:sp>
        <p:nvSpPr>
          <p:cNvPr id="2" name="Title 1"/>
          <p:cNvSpPr>
            <a:spLocks noGrp="1"/>
          </p:cNvSpPr>
          <p:nvPr>
            <p:ph type="title"/>
          </p:nvPr>
        </p:nvSpPr>
        <p:spPr/>
        <p:txBody>
          <a:bodyPr>
            <a:normAutofit fontScale="90000"/>
          </a:bodyPr>
          <a:lstStyle/>
          <a:p>
            <a:r>
              <a:rPr lang="en-GB" dirty="0" smtClean="0"/>
              <a:t>Reasons for designing a New Product</a:t>
            </a:r>
            <a:endParaRPr lang="en-GB"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983</TotalTime>
  <Words>1461</Words>
  <Application>Microsoft Office PowerPoint</Application>
  <PresentationFormat>On-screen Show (4:3)</PresentationFormat>
  <Paragraphs>175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Food Product Development</vt:lpstr>
      <vt:lpstr>Learning Outcomes</vt:lpstr>
      <vt:lpstr>Introduction</vt:lpstr>
      <vt:lpstr>Topic 1</vt:lpstr>
      <vt:lpstr>Innovation</vt:lpstr>
      <vt:lpstr>Approaches</vt:lpstr>
      <vt:lpstr>Development Cycle</vt:lpstr>
      <vt:lpstr>Research and Idea Generation</vt:lpstr>
      <vt:lpstr>Reasons for designing a New Product</vt:lpstr>
      <vt:lpstr>Creative Techniques</vt:lpstr>
      <vt:lpstr>The Key to idea generation;</vt:lpstr>
      <vt:lpstr>Creative Thinking Sessions</vt:lpstr>
      <vt:lpstr>Topic 2</vt:lpstr>
      <vt:lpstr>Consumer insight</vt:lpstr>
      <vt:lpstr>Quantitative Analyst</vt:lpstr>
      <vt:lpstr>Qualitative Research</vt:lpstr>
      <vt:lpstr>Reasons for Research</vt:lpstr>
      <vt:lpstr>Topic 3</vt:lpstr>
      <vt:lpstr>Sensory Evaluation</vt:lpstr>
      <vt:lpstr>Market Trends</vt:lpstr>
      <vt:lpstr>Lifestyle Changes</vt:lpstr>
      <vt:lpstr>Reasons</vt:lpstr>
      <vt:lpstr>Topic 4</vt:lpstr>
      <vt:lpstr>Why we eat what we eat!</vt:lpstr>
      <vt:lpstr>Topic 5</vt:lpstr>
      <vt:lpstr>The Development Stage</vt:lpstr>
      <vt:lpstr>Product Analysis Sheet</vt:lpstr>
      <vt:lpstr>More Detailed Analysis</vt:lpstr>
      <vt:lpstr>Quality Assurance and Implementing your Concept</vt:lpstr>
      <vt:lpstr>Quality Control checks</vt:lpstr>
      <vt:lpstr>Food Safety</vt:lpstr>
      <vt:lpstr>HACCP Checks </vt:lpstr>
      <vt:lpstr>Quality Management System</vt:lpstr>
      <vt:lpstr>The QMS covers;</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Product Development</dc:title>
  <dc:creator>willhel</dc:creator>
  <cp:lastModifiedBy>willhel</cp:lastModifiedBy>
  <cp:revision>98</cp:revision>
  <dcterms:created xsi:type="dcterms:W3CDTF">2012-08-24T12:40:26Z</dcterms:created>
  <dcterms:modified xsi:type="dcterms:W3CDTF">2013-03-21T11:42:29Z</dcterms:modified>
</cp:coreProperties>
</file>