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2"/>
  </p:notesMasterIdLst>
  <p:sldIdLst>
    <p:sldId id="256" r:id="rId2"/>
    <p:sldId id="258" r:id="rId3"/>
    <p:sldId id="257" r:id="rId4"/>
    <p:sldId id="260" r:id="rId5"/>
    <p:sldId id="263" r:id="rId6"/>
    <p:sldId id="261" r:id="rId7"/>
    <p:sldId id="262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1E4026-E509-41A1-871E-1D2870E8B22A}" type="datetimeFigureOut">
              <a:rPr lang="en-GB" smtClean="0"/>
              <a:t>04/12/2013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653EAA-543D-4A02-BBF9-CF5BF535E033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E.g. rent, fees,</a:t>
            </a:r>
            <a:r>
              <a:rPr lang="en-GB" baseline="0" dirty="0" smtClean="0"/>
              <a:t> food, transport,  phone etc.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653EAA-543D-4A02-BBF9-CF5BF535E033}" type="slidenum">
              <a:rPr lang="en-GB" smtClean="0"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Students estimate the cost of these items in pairs, report back to the class.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653EAA-543D-4A02-BBF9-CF5BF535E033}" type="slidenum">
              <a:rPr lang="en-GB" smtClean="0"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653EAA-543D-4A02-BBF9-CF5BF535E033}" type="slidenum">
              <a:rPr lang="en-GB" smtClean="0"/>
              <a:t>6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EF69F81-60A0-4429-A716-9A547E34FE5E}" type="datetimeFigureOut">
              <a:rPr lang="en-GB" smtClean="0"/>
              <a:pPr/>
              <a:t>04/12/2013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424EDD5-C5F2-4791-9CFB-760048648E2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F69F81-60A0-4429-A716-9A547E34FE5E}" type="datetimeFigureOut">
              <a:rPr lang="en-GB" smtClean="0"/>
              <a:pPr/>
              <a:t>04/12/2013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24EDD5-C5F2-4791-9CFB-760048648E2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F69F81-60A0-4429-A716-9A547E34FE5E}" type="datetimeFigureOut">
              <a:rPr lang="en-GB" smtClean="0"/>
              <a:pPr/>
              <a:t>04/12/2013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24EDD5-C5F2-4791-9CFB-760048648E2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F69F81-60A0-4429-A716-9A547E34FE5E}" type="datetimeFigureOut">
              <a:rPr lang="en-GB" smtClean="0"/>
              <a:pPr/>
              <a:t>04/12/2013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24EDD5-C5F2-4791-9CFB-760048648E2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F69F81-60A0-4429-A716-9A547E34FE5E}" type="datetimeFigureOut">
              <a:rPr lang="en-GB" smtClean="0"/>
              <a:pPr/>
              <a:t>04/12/2013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24EDD5-C5F2-4791-9CFB-760048648E2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F69F81-60A0-4429-A716-9A547E34FE5E}" type="datetimeFigureOut">
              <a:rPr lang="en-GB" smtClean="0"/>
              <a:pPr/>
              <a:t>04/12/2013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24EDD5-C5F2-4791-9CFB-760048648E2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F69F81-60A0-4429-A716-9A547E34FE5E}" type="datetimeFigureOut">
              <a:rPr lang="en-GB" smtClean="0"/>
              <a:pPr/>
              <a:t>04/12/2013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24EDD5-C5F2-4791-9CFB-760048648E2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F69F81-60A0-4429-A716-9A547E34FE5E}" type="datetimeFigureOut">
              <a:rPr lang="en-GB" smtClean="0"/>
              <a:pPr/>
              <a:t>04/12/2013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24EDD5-C5F2-4791-9CFB-760048648E2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F69F81-60A0-4429-A716-9A547E34FE5E}" type="datetimeFigureOut">
              <a:rPr lang="en-GB" smtClean="0"/>
              <a:pPr/>
              <a:t>04/12/2013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24EDD5-C5F2-4791-9CFB-760048648E2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EF69F81-60A0-4429-A716-9A547E34FE5E}" type="datetimeFigureOut">
              <a:rPr lang="en-GB" smtClean="0"/>
              <a:pPr/>
              <a:t>04/12/2013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24EDD5-C5F2-4791-9CFB-760048648E2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EF69F81-60A0-4429-A716-9A547E34FE5E}" type="datetimeFigureOut">
              <a:rPr lang="en-GB" smtClean="0"/>
              <a:pPr/>
              <a:t>04/12/2013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424EDD5-C5F2-4791-9CFB-760048648E2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EF69F81-60A0-4429-A716-9A547E34FE5E}" type="datetimeFigureOut">
              <a:rPr lang="en-GB" smtClean="0"/>
              <a:pPr/>
              <a:t>04/12/2013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424EDD5-C5F2-4791-9CFB-760048648E2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moneysavingexpert.com/students/student-loans-tuition-fees-change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0" Type="http://schemas.openxmlformats.org/officeDocument/2006/relationships/image" Target="../media/image10.jpeg"/><Relationship Id="rId4" Type="http://schemas.openxmlformats.org/officeDocument/2006/relationships/image" Target="../media/image4.png"/><Relationship Id="rId9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ecompleteuniversityguide.co.uk/university-tuition-fees/managing-your-money/budgetin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udentfinancewales.co.uk/portal/page?_pageid=616,6202108&amp;_dad=portal&amp;_schema=PORTA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oneysavingexpert.com/cards/minimum-repayments-credit-card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Finances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If you can manage a credit card by paying the bill every month, you will begin a credit history</a:t>
            </a:r>
          </a:p>
          <a:p>
            <a:r>
              <a:rPr lang="en-GB" dirty="0" smtClean="0"/>
              <a:t>This will enable you to take out a loan for a car, for example, when you begin work</a:t>
            </a:r>
          </a:p>
          <a:p>
            <a:r>
              <a:rPr lang="en-GB" dirty="0" smtClean="0"/>
              <a:t>You can also earn ‘points’ or rewards</a:t>
            </a:r>
          </a:p>
          <a:p>
            <a:r>
              <a:rPr lang="en-GB" dirty="0" smtClean="0"/>
              <a:t>BUT never spend </a:t>
            </a:r>
            <a:r>
              <a:rPr lang="en-GB" smtClean="0"/>
              <a:t>more than you can pay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HOWEVER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Is the thought of a student loan a scary prospect? </a:t>
            </a:r>
          </a:p>
          <a:p>
            <a:r>
              <a:rPr lang="en-GB" dirty="0" smtClean="0"/>
              <a:t>Martin Lewis from </a:t>
            </a:r>
            <a:r>
              <a:rPr lang="en-GB" dirty="0" err="1" smtClean="0"/>
              <a:t>Moneysavingexpert</a:t>
            </a:r>
            <a:r>
              <a:rPr lang="en-GB" dirty="0" smtClean="0"/>
              <a:t> explains what it is and the implications for your financial future</a:t>
            </a:r>
          </a:p>
          <a:p>
            <a:pPr>
              <a:buNone/>
            </a:pPr>
            <a:endParaRPr lang="en-GB" u="sng" dirty="0" smtClean="0">
              <a:hlinkClick r:id="rId2"/>
            </a:endParaRPr>
          </a:p>
          <a:p>
            <a:r>
              <a:rPr lang="en-GB" u="sng" dirty="0" smtClean="0">
                <a:hlinkClick r:id="rId2"/>
              </a:rPr>
              <a:t>http://www.moneysavingexpert.com/students/student-loans-tuition-fees-changes#video</a:t>
            </a:r>
            <a:endParaRPr lang="en-GB" u="sng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 student loan? </a:t>
            </a:r>
            <a:endParaRPr lang="en-GB" dirty="0"/>
          </a:p>
        </p:txBody>
      </p:sp>
      <p:pic>
        <p:nvPicPr>
          <p:cNvPr id="5122" name="Picture 2" descr="http://i.huffpost.com/gen/1051713/thumbs/r-COLLEGE-SCARED-large570.jpg?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717032"/>
            <a:ext cx="6739945" cy="2808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do you need to spend money on? </a:t>
            </a:r>
          </a:p>
          <a:p>
            <a:r>
              <a:rPr lang="en-GB" dirty="0" smtClean="0"/>
              <a:t>List  everything you can think of that you will need to spend your student loan/pay packet on in a month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survive on your own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 you have to have it?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GB" dirty="0" smtClean="0"/>
              <a:t>HAVE TO SPEND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GB" dirty="0" smtClean="0"/>
              <a:t>CHOOSE TO SPEND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Line 4"/>
          <p:cNvSpPr>
            <a:spLocks noChangeShapeType="1"/>
          </p:cNvSpPr>
          <p:nvPr/>
        </p:nvSpPr>
        <p:spPr bwMode="auto">
          <a:xfrm flipV="1">
            <a:off x="1258888" y="3860800"/>
            <a:ext cx="6840537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pic>
        <p:nvPicPr>
          <p:cNvPr id="2053" name="Picture 5" descr="MC900441751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575" y="1196975"/>
            <a:ext cx="2743200" cy="2743200"/>
          </a:xfrm>
          <a:prstGeom prst="rect">
            <a:avLst/>
          </a:prstGeom>
          <a:noFill/>
        </p:spPr>
      </p:pic>
      <p:pic>
        <p:nvPicPr>
          <p:cNvPr id="2054" name="Picture 6" descr="MC900441777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8038" y="1268413"/>
            <a:ext cx="2743200" cy="2743200"/>
          </a:xfrm>
          <a:prstGeom prst="rect">
            <a:avLst/>
          </a:prstGeom>
          <a:noFill/>
        </p:spPr>
      </p:pic>
      <p:pic>
        <p:nvPicPr>
          <p:cNvPr id="2055" name="Picture 7" descr="MC900287297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1163" y="3933825"/>
            <a:ext cx="2463800" cy="2590800"/>
          </a:xfrm>
          <a:prstGeom prst="rect">
            <a:avLst/>
          </a:prstGeom>
          <a:noFill/>
        </p:spPr>
      </p:pic>
      <p:pic>
        <p:nvPicPr>
          <p:cNvPr id="2056" name="Picture 8" descr="MC900264284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63938" y="1681163"/>
            <a:ext cx="2879725" cy="2043112"/>
          </a:xfrm>
          <a:prstGeom prst="rect">
            <a:avLst/>
          </a:prstGeom>
          <a:noFill/>
        </p:spPr>
      </p:pic>
      <p:pic>
        <p:nvPicPr>
          <p:cNvPr id="2057" name="Picture 9" descr="MC900441779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76600" y="1341438"/>
            <a:ext cx="2743200" cy="2743200"/>
          </a:xfrm>
          <a:prstGeom prst="rect">
            <a:avLst/>
          </a:prstGeom>
          <a:noFill/>
        </p:spPr>
      </p:pic>
      <p:pic>
        <p:nvPicPr>
          <p:cNvPr id="2058" name="Picture 10" descr="MC900023729[1]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851275" y="1704975"/>
            <a:ext cx="2233613" cy="2024063"/>
          </a:xfrm>
          <a:prstGeom prst="rect">
            <a:avLst/>
          </a:prstGeom>
          <a:noFill/>
        </p:spPr>
      </p:pic>
      <p:pic>
        <p:nvPicPr>
          <p:cNvPr id="2060" name="Picture 12" descr="Shampoo bottle for hygiene and hair care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995738" y="1512888"/>
            <a:ext cx="2232025" cy="2232025"/>
          </a:xfrm>
          <a:prstGeom prst="rect">
            <a:avLst/>
          </a:prstGeom>
          <a:noFill/>
        </p:spPr>
      </p:pic>
      <p:pic>
        <p:nvPicPr>
          <p:cNvPr id="2062" name="Picture 14" descr="Thumbs%5CTin_of_Baked_Beans_thumb_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211638" y="692150"/>
            <a:ext cx="1343025" cy="2997200"/>
          </a:xfrm>
          <a:prstGeom prst="rect">
            <a:avLst/>
          </a:prstGeom>
          <a:noFill/>
        </p:spPr>
      </p:pic>
      <p:pic>
        <p:nvPicPr>
          <p:cNvPr id="2063" name="Picture 15" descr="MC900290419[1]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622675" y="1992313"/>
            <a:ext cx="3757613" cy="1922462"/>
          </a:xfrm>
          <a:prstGeom prst="rect">
            <a:avLst/>
          </a:prstGeom>
          <a:noFill/>
        </p:spPr>
      </p:pic>
      <p:pic>
        <p:nvPicPr>
          <p:cNvPr id="2066" name="Picture 18" descr="MC900441775[1]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276600" y="1484313"/>
            <a:ext cx="27432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20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200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2000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2000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2000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2000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" dur="2000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2000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" dur="2000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2000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011568"/>
          </a:xfrm>
        </p:spPr>
        <p:txBody>
          <a:bodyPr/>
          <a:lstStyle/>
          <a:p>
            <a:r>
              <a:rPr lang="en-GB" dirty="0" smtClean="0"/>
              <a:t>As a group, compile a shopping list  of a typical week in university/your own place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much does it cost? </a:t>
            </a:r>
            <a:endParaRPr lang="en-GB" dirty="0"/>
          </a:p>
        </p:txBody>
      </p:sp>
      <p:pic>
        <p:nvPicPr>
          <p:cNvPr id="1026" name="Picture 2" descr="http://www.kentcleaner.com/wp-content/uploads/2012/07/food-shopp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3284984"/>
            <a:ext cx="4032448" cy="2523533"/>
          </a:xfrm>
          <a:prstGeom prst="rect">
            <a:avLst/>
          </a:prstGeom>
          <a:noFill/>
        </p:spPr>
      </p:pic>
      <p:pic>
        <p:nvPicPr>
          <p:cNvPr id="1030" name="Picture 6" descr="http://i.istockimg.com/file_thumbview_approve/19974407/2/stock-photo-19974407-shopping-basket-with-unhealthy-foo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2708920"/>
            <a:ext cx="3619500" cy="29813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One budgeting sheet you could use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Budget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683568" y="2828836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hlinkClick r:id="rId2"/>
              </a:rPr>
              <a:t>http://www.thecompleteuniversityguide.co.uk/university-tuition-fees/managing-your-money/budgeting/</a:t>
            </a:r>
            <a:r>
              <a:rPr lang="en-GB" dirty="0" smtClean="0"/>
              <a:t>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money can I get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dirty="0"/>
              <a:t>Student Loan</a:t>
            </a:r>
          </a:p>
          <a:p>
            <a:pPr>
              <a:buFontTx/>
              <a:buNone/>
            </a:pPr>
            <a:r>
              <a:rPr lang="en-GB" dirty="0"/>
              <a:t>Part Time Job</a:t>
            </a:r>
          </a:p>
          <a:p>
            <a:pPr>
              <a:buFontTx/>
              <a:buNone/>
            </a:pPr>
            <a:r>
              <a:rPr lang="en-GB" dirty="0"/>
              <a:t>Parents</a:t>
            </a:r>
          </a:p>
          <a:p>
            <a:pPr>
              <a:buFontTx/>
              <a:buNone/>
            </a:pPr>
            <a:r>
              <a:rPr lang="en-GB" dirty="0"/>
              <a:t>Overdraft</a:t>
            </a:r>
          </a:p>
          <a:p>
            <a:pPr>
              <a:buFontTx/>
              <a:buNone/>
            </a:pPr>
            <a:r>
              <a:rPr lang="en-GB" dirty="0"/>
              <a:t>Credit Cards/ Store Cards</a:t>
            </a:r>
          </a:p>
        </p:txBody>
      </p:sp>
      <p:sp>
        <p:nvSpPr>
          <p:cNvPr id="4" name="Rectangle 3"/>
          <p:cNvSpPr/>
          <p:nvPr/>
        </p:nvSpPr>
        <p:spPr>
          <a:xfrm>
            <a:off x="395536" y="4293096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hlinkClick r:id="rId2"/>
              </a:rPr>
              <a:t>http://www.studentfinancewales.co.uk/portal/page?_pageid=616,6202108&amp;_dad=portal&amp;_schema=PORTAL</a:t>
            </a:r>
            <a:r>
              <a:rPr lang="en-GB" dirty="0" smtClean="0"/>
              <a:t> </a:t>
            </a:r>
            <a:r>
              <a:rPr lang="en-GB" dirty="0" smtClean="0"/>
              <a:t> university  calculator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/>
              <a:t>The perils of credit and debit cards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/>
              <a:t>I’ll get a store card its only 19.9% APR.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/>
              <a:t>And I don’t have to pay all of it off each week.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/>
              <a:t>Good idea or Bad idea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/>
          </a:p>
          <a:p>
            <a:pPr>
              <a:lnSpc>
                <a:spcPct val="90000"/>
              </a:lnSpc>
              <a:buFontTx/>
              <a:buNone/>
            </a:pPr>
            <a:r>
              <a:rPr lang="en-GB"/>
              <a:t>How long would it take to repay £500, and how much would it cost, using a minimum payment.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>
                <a:hlinkClick r:id="rId2"/>
              </a:rPr>
              <a:t>credit card repayment calculator</a:t>
            </a:r>
            <a:endParaRPr lang="en-GB"/>
          </a:p>
          <a:p>
            <a:pPr>
              <a:lnSpc>
                <a:spcPct val="90000"/>
              </a:lnSpc>
              <a:buFontTx/>
              <a:buNone/>
            </a:pPr>
            <a:endParaRPr lang="en-GB"/>
          </a:p>
          <a:p>
            <a:pPr>
              <a:lnSpc>
                <a:spcPct val="90000"/>
              </a:lnSpc>
              <a:buFontTx/>
              <a:buNone/>
            </a:pPr>
            <a:endParaRPr lang="en-GB"/>
          </a:p>
          <a:p>
            <a:pPr>
              <a:lnSpc>
                <a:spcPct val="90000"/>
              </a:lnSpc>
              <a:buFontTx/>
              <a:buNone/>
            </a:pPr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539552" y="5013176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BEWARE, DANGER! Borrow £3,000 at age 21 and you'll be 50 before it clears! That's what happens if you just make minimum credit cards payments - their evil genius can lock you in perpetual debt, boosting banks' profits astronomically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93</TotalTime>
  <Words>345</Words>
  <Application>Microsoft Office PowerPoint</Application>
  <PresentationFormat>On-screen Show (4:3)</PresentationFormat>
  <Paragraphs>44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Finances</vt:lpstr>
      <vt:lpstr>What is a student loan? </vt:lpstr>
      <vt:lpstr>How to survive on your own</vt:lpstr>
      <vt:lpstr>Do you have to have it?</vt:lpstr>
      <vt:lpstr>Slide 5</vt:lpstr>
      <vt:lpstr>How much does it cost? </vt:lpstr>
      <vt:lpstr>How to Budget</vt:lpstr>
      <vt:lpstr>What money can I get</vt:lpstr>
      <vt:lpstr>The perils of credit and debit cards</vt:lpstr>
      <vt:lpstr>HOWEVER</vt:lpstr>
    </vt:vector>
  </TitlesOfParts>
  <Company>NPTC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Finances</dc:title>
  <dc:creator>fostsar</dc:creator>
  <cp:lastModifiedBy>fostsar</cp:lastModifiedBy>
  <cp:revision>11</cp:revision>
  <dcterms:created xsi:type="dcterms:W3CDTF">2013-11-11T15:41:07Z</dcterms:created>
  <dcterms:modified xsi:type="dcterms:W3CDTF">2013-12-04T13:59:15Z</dcterms:modified>
</cp:coreProperties>
</file>