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6"/>
  </p:notesMasterIdLst>
  <p:sldIdLst>
    <p:sldId id="256" r:id="rId2"/>
    <p:sldId id="258" r:id="rId3"/>
    <p:sldId id="259" r:id="rId4"/>
    <p:sldId id="283" r:id="rId5"/>
    <p:sldId id="284" r:id="rId6"/>
    <p:sldId id="280" r:id="rId7"/>
    <p:sldId id="261" r:id="rId8"/>
    <p:sldId id="262" r:id="rId9"/>
    <p:sldId id="263" r:id="rId10"/>
    <p:sldId id="264" r:id="rId11"/>
    <p:sldId id="265" r:id="rId12"/>
    <p:sldId id="266" r:id="rId13"/>
    <p:sldId id="279" r:id="rId14"/>
    <p:sldId id="281" r:id="rId15"/>
    <p:sldId id="267" r:id="rId16"/>
    <p:sldId id="268" r:id="rId17"/>
    <p:sldId id="272" r:id="rId18"/>
    <p:sldId id="273" r:id="rId19"/>
    <p:sldId id="274" r:id="rId20"/>
    <p:sldId id="282" r:id="rId21"/>
    <p:sldId id="285" r:id="rId22"/>
    <p:sldId id="286" r:id="rId23"/>
    <p:sldId id="287" r:id="rId24"/>
    <p:sldId id="275" r:id="rId25"/>
    <p:sldId id="276" r:id="rId26"/>
    <p:sldId id="277" r:id="rId27"/>
    <p:sldId id="327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14" r:id="rId40"/>
    <p:sldId id="315" r:id="rId41"/>
    <p:sldId id="316" r:id="rId42"/>
    <p:sldId id="318" r:id="rId43"/>
    <p:sldId id="319" r:id="rId44"/>
    <p:sldId id="320" r:id="rId45"/>
    <p:sldId id="321" r:id="rId46"/>
    <p:sldId id="322" r:id="rId47"/>
    <p:sldId id="300" r:id="rId48"/>
    <p:sldId id="30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02" r:id="rId57"/>
    <p:sldId id="303" r:id="rId58"/>
    <p:sldId id="323" r:id="rId59"/>
    <p:sldId id="324" r:id="rId60"/>
    <p:sldId id="325" r:id="rId61"/>
    <p:sldId id="328" r:id="rId62"/>
    <p:sldId id="340" r:id="rId63"/>
    <p:sldId id="329" r:id="rId64"/>
    <p:sldId id="330" r:id="rId65"/>
    <p:sldId id="331" r:id="rId66"/>
    <p:sldId id="304" r:id="rId67"/>
    <p:sldId id="307" r:id="rId68"/>
    <p:sldId id="309" r:id="rId69"/>
    <p:sldId id="310" r:id="rId70"/>
    <p:sldId id="311" r:id="rId71"/>
    <p:sldId id="312" r:id="rId72"/>
    <p:sldId id="313" r:id="rId73"/>
    <p:sldId id="308" r:id="rId74"/>
    <p:sldId id="339" r:id="rId75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FF027-FB96-418A-AB98-D8CB86275F98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B3C02-D09B-4C87-AE97-3F86FCCF31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88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B3C02-D09B-4C87-AE97-3F86FCCF31F1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547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192CBA0-FBE5-40E2-AD8B-D220144A6B70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4E9D1C6-541E-4BB9-94E3-74C84AD364F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.uk/url?sa=i&amp;rct=j&amp;q=national+eisteddfod&amp;source=images&amp;cd=&amp;cad=rja&amp;docid=EcqniVQITfuusM&amp;tbnid=I6ks6hua4y729M:&amp;ved=0CAUQjRw&amp;url=http://www.hubcowbridge.com/community-matters/eisteddfod-llandow-2012/&amp;ei=cWHRUc6EPIH40gWok4CQCw&amp;bvm=bv.48572450,d.d2k&amp;psig=AFQjCNHTgYnB-0iga38BJmBGlFKJZiNTvA&amp;ust=137276284891211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hyperlink" Target="http://www.google.co.uk/url?sa=i&amp;rct=j&amp;q=national+eisteddfod&amp;source=images&amp;cd=&amp;cad=rja&amp;docid=uJHe5Hsm8u3uvM&amp;tbnid=izniTVEsxnT_LM:&amp;ved=0CAUQjRw&amp;url=http://www.bbc.co.uk/wales/radiowales/galleries/obaconcert/&amp;ei=kWHRUaSRG4qc0QXx3IHgCA&amp;bvm=bv.48572450,d.d2k&amp;psig=AFQjCNHTgYnB-0iga38BJmBGlFKJZiNTvA&amp;ust=137276284891211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feature=player_embedded&amp;v=kz6_P9BVV00#at=126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llangollen+eisteddfod&amp;source=images&amp;cd=&amp;docid=9V-9Bf0sNXKBBM&amp;tbnid=2NMAqGwyUXHkOM:&amp;ved=0CAUQjRw&amp;url=http://www.scottishpower.com/pages/art_culture.asp&amp;ei=X4TRUYGVLq2b0wWEooDgCQ&amp;bvm=bv.48572450,d.d2k&amp;psig=AFQjCNF56cPku0GJ6Mp8674k-GBGaVL5Pg&amp;ust=1372771714586672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hyperlink" Target="http://international-eisteddfod.co.uk/assets/EisteddfodPagePhotos/51/_resampled/SetRatioSize600600-WelcomeEveningTuesday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uk/url?sa=i&amp;rct=j&amp;q=llangollen+eisteddfod&amp;source=images&amp;cd=&amp;cad=rja&amp;docid=IaEZBoEtGOCgaM&amp;tbnid=ho47JfsSyU6O9M:&amp;ved=0CAUQjRw&amp;url=http://www.northwales.co.uk/latest-news/llangollen-international-musical-eisteddfod/&amp;ei=N4TRUaLeCoOe0QXQnICoCA&amp;bvm=bv.48572450,d.d2k&amp;psig=AFQjCNF56cPku0GJ6Mp8674k-GBGaVL5Pg&amp;ust=1372771714586672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://www.google.co.uk/url?sa=i&amp;rct=j&amp;q=llangollen+eisteddfod&amp;source=images&amp;cd=&amp;cad=rja&amp;docid=h1QnSXHF2Z4JRM&amp;tbnid=MP62hkvCEAzctM:&amp;ved=0CAUQjRw&amp;url=http://www.guardian.co.uk/travel/2009/jun/07/eisteddfod-denbighshire-walking-guide&amp;ei=BoTRUdi1Eayr0gWV3YEQ&amp;bvm=bv.48572450,d.d2k&amp;psig=AFQjCNF56cPku0GJ6Mp8674k-GBGaVL5Pg&amp;ust=1372771714586672" TargetMode="External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www.google.co.uk/url?sa=i&amp;rct=j&amp;q=welsh+dragon&amp;source=images&amp;cd=&amp;cad=rja&amp;docid=Lm4tGnkoGLpj5M&amp;tbnid=AbVGcBvzwSqcHM:&amp;ved=0CAUQjRw&amp;url=http://www.theflagshop.co.uk/wales--welsh-flag-16-p.asp&amp;ei=UIrRUdHDLOn20gXXhYCQDQ&amp;bvm=bv.48572450,d.d2k&amp;psig=AFQjCNGtk78v0ghlwDxsMGyetzOwyIzsNQ&amp;ust=1372773322786373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hyperlink" Target="http://www.google.co.uk/url?sa=i&amp;rct=j&amp;q=daffodil&amp;source=images&amp;cd=&amp;cad=rja&amp;docid=VnSlkCk5cvapKM&amp;tbnid=zk6MEDlRjDL2PM:&amp;ved=0CAUQjRw&amp;url=http://www.fanpop.com/clubs/flowers/images/30709818/&amp;ei=1IrRUaeSM-rO0QXYz4H4CQ&amp;bvm=bv.48572450,d.d2k&amp;psig=AFQjCNGqNGmrrhfnD3_7AJBdaMmMOjM6iQ&amp;ust=137277341237485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www.agored.org.uk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.uk/url?sa=i&amp;rct=j&amp;q=welsh+costume&amp;source=images&amp;cd=&amp;cad=rja&amp;docid=MZr1xhUX4SkxYM&amp;tbnid=VsHj0v_keysw3M:&amp;ved=0CAUQjRw&amp;url=http://www.bbc.co.uk/news/uk-wales-21626554&amp;ei=xefTUcmbFsiY0AW9pIHgAQ&amp;bvm=bv.48705608,d.d2k&amp;psig=AFQjCNGtiA1hC12yUp6jYsi20S3-boe-MA&amp;ust=1372928299839365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hyperlink" Target="http://www.google.co.uk/url?sa=i&amp;rct=j&amp;q=Welsh+rugby+ball&amp;source=images&amp;cd=&amp;cad=rja&amp;docid=fQn_AjZyqc4ctM&amp;tbnid=rY8OphDhnHYuvM:&amp;ved=0CAUQjRw&amp;url=http://www.herbeysnews.co.uk/wales-rugby-ball.html&amp;ei=k-jTUartAoPP0QXR84CwDA&amp;bvm=bv.48705608,d.d2k&amp;psig=AFQjCNFt9X3NuU_jbVpiSztu5aIl92L10g&amp;ust=1372928472711842" TargetMode="Externa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mead&amp;source=images&amp;cd=&amp;cad=rja&amp;docid=GEpXO5_f1C4FgM&amp;tbnid=ANnm7JRN2XKqCM:&amp;ved=0CAUQjRw&amp;url=http://smallbeerpress.com/not-a-journal/2008/01/14/episode-6-mead/&amp;ei=K-zTUd_2LueH0AWksoDQCg&amp;psig=AFQjCNHYt7-Vh1ZKxKgaGq_AiZyve6XDlA&amp;ust=1372929407259027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hyperlink" Target="http://www.google.co.uk/url?sa=i&amp;rct=j&amp;q=welsh+cakes&amp;source=images&amp;cd=&amp;cad=rja&amp;docid=dd1jh8-X_2snpM&amp;tbnid=heTklFCVLkoerM:&amp;ved=0CAUQjRw&amp;url=http://www.parentdish.co.uk/2011/02/22/cooking-with-kids-welsh-cakes-with-a-difference/&amp;ei=LuvTUdHPHuHb0QXrt4GQBw&amp;bvm=bv.48705608,d.d2k&amp;psig=AFQjCNHNM1UMUVvbfWCoZSF6y_-fR7KqIQ&amp;ust=1372929180831598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co.uk/url?sa=i&amp;rct=j&amp;q=cawl&amp;source=images&amp;cd=&amp;cad=rja&amp;docid=TW_pTpDezfr4BM&amp;tbnid=uutqlDCToPxBEM:&amp;ved=0CAUQjRw&amp;url=http://www.earthy.uk.com/begws-welsh-cawl/&amp;ei=2uvTUbWaKaPB0QX0uoDADQ&amp;psig=AFQjCNHVu8l6wu1ULiqIJqffj38pVQl6sA&amp;ust=1372929350002888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://www.google.co.uk/url?sa=i&amp;rct=j&amp;q=leeks&amp;source=images&amp;cd=&amp;cad=rja&amp;docid=WnmijKe_5ta4nM&amp;tbnid=PUiyuASwBpWM1M:&amp;ved=0CAUQjRw&amp;url=http://www.bonappetit.com/ideas/leek-recipes/search&amp;ei=oevTUfbAGOyo0wXRh4CIAQ&amp;psig=AFQjCNGaP5BKKhZf683M7iuTeYiX1YBT3g&amp;ust=1372929310750845" TargetMode="External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.uk/url?sa=i&amp;rct=j&amp;q=Welsh+rugby+ball&amp;source=images&amp;cd=&amp;cad=rja&amp;docid=fQn_AjZyqc4ctM&amp;tbnid=rY8OphDhnHYuvM:&amp;ved=0CAUQjRw&amp;url=http://www.herbeysnews.co.uk/wales-rugby-ball.html&amp;ei=k-jTUartAoPP0QXR84CwDA&amp;bvm=bv.48705608,d.d2k&amp;psig=AFQjCNFt9X3NuU_jbVpiSztu5aIl92L10g&amp;ust=1372928472711842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.uk/url?sa=i&amp;rct=j&amp;q=ras+yr+wyddfa&amp;source=images&amp;cd=&amp;cad=rja&amp;docid=slTg1BRGZiAh5M&amp;tbnid=PxhyYx7tN1NlxM:&amp;ved=0CAUQjRw&amp;url=http://sportpicturescymru.com/gallery2012.html&amp;ei=MG_RUZ_8FtOa0AW5_4CQCA&amp;bvm=bv.48572450,d.d2k&amp;psig=AFQjCNGjhpm_gyGkDAlxaUJIPz38GmA0mA&amp;ust=1372766367498363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www.funtrivia.com/newflash/trivia.cfm?qid=54250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co.uk/url?sa=i&amp;rct=j&amp;q=gwyl+maldwyn&amp;source=images&amp;cd=&amp;cad=rja&amp;docid=6NrRYJUDs88edM&amp;tbnid=0SWb1DiiOl1JDM:&amp;ved=0CAUQjRw&amp;url=http://www.learnwelshinmidwales.org/eventslist.php&amp;ei=bvrTUfXdN8md0wW-54HIAQ&amp;bvm=bv.48705608,d.d2k&amp;psig=AFQjCNFfg8BDsoALQUAxmk0dLcpSq80rrg&amp;ust=1372933081620932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o.uk/url?sa=i&amp;rct=j&amp;q=hay+on+wye+book+festival&amp;source=images&amp;cd=&amp;cad=rja&amp;docid=CHpOW7KTyWM80M&amp;tbnid=xojMyx3nwc_XaM:&amp;ved=0CAUQjRw&amp;url=http://www.guardian.co.uk/books/2008/jul/25/2&amp;ei=8AnUUdCTDaTt0gXa0IBg&amp;bvm=bv.48705608,d.d2k&amp;psig=AFQjCNGNMWnZ_flF8v8nvx5nHBi-KjBqUA&amp;ust=1372937033170334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.uk/url?sa=i&amp;rct=j&amp;q=dylan+thomas&amp;source=images&amp;cd=&amp;cad=rja&amp;docid=yH3T7bXDXJ3zzM&amp;tbnid=CccH3bA5pekayM:&amp;ved=0CAUQjRw&amp;url=http://www.crescent-theatre.co.uk/Y2007/dylan-thomas.html&amp;ei=zA3UUf3wO4aa1AX9jYGoDw&amp;bvm=bv.48705608,d.d2k&amp;psig=AFQjCNH-WsDTOi_88lQvis0xuYGnf_9oOw&amp;ust=1372938035864282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img.groundspeak.com/waymarking/77f5a066-fff3-4ac8-b710-b9c9b9a51cbf.JPG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.uk/url?sa=i&amp;rct=j&amp;q=twm+sion+cati&amp;source=images&amp;cd=&amp;cad=rja&amp;docid=jiyv_35od68pFM&amp;tbnid=4jDpimdJtHfZhM:&amp;ved=0CAUQjRw&amp;url=http://www.bbc.co.uk/legacies/myths_legends/wales/w_sw/&amp;ei=PoDVUb2OE6LO0QXQp4HIBg&amp;bvm=bv.48705608,d.d2k&amp;psig=AFQjCNHcknug98yQtvBhF_IEGc-8qNdi1Q&amp;ust=1373032282248575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co.uk/url?sa=i&amp;rct=j&amp;q=twm+sion+cati&amp;source=images&amp;cd=&amp;cad=rja&amp;docid=wmHdY30lIttB_M&amp;tbnid=KIKg79F7j9vXzM:&amp;ved=0CAUQjRw&amp;url=http://www.rhandirmwyn.net/twmsioncati/&amp;ei=633VUY6aLcSb0AWsjIDIAg&amp;bvm=bv.48705608,d.d2k&amp;psig=AFQjCNHcknug98yQtvBhF_IEGc-8qNdi1Q&amp;ust=1373032282248575" TargetMode="Externa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hyperlink" Target="http://www.google.co.uk/url?sa=i&amp;rct=j&amp;q=santes+dwynwen&amp;source=images&amp;cd=&amp;cad=rja&amp;docid=z-GJa3J6l62iXM&amp;tbnid=pBvH1r_ppvZ70M:&amp;ved=0CAUQjRw&amp;url=http://www.aqa.63336.com/blog/the-63336/burns-tips-and-dwynwens-advice/&amp;ei=7dvVUbCcJcmx0QXw_oDQCg&amp;bvm=bv.48705608,d.d2k&amp;psig=AFQjCNEYs6RlilY_PEvCFJa_x0jz0p1VYQ&amp;ust=1373056333457853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co.uk/url?sa=i&amp;rct=j&amp;q=santes+dwynwen&amp;source=images&amp;cd=&amp;cad=rja&amp;docid=TcIMgbBkd9CH9M&amp;tbnid=bQGLU686h3fPHM:&amp;ved=0CAUQjRw&amp;url=http://lilydewaruile.wordpress.com/2012/01/25/dydd-santes-dwynwen-the-welsh-patron-saint-of-lovers/&amp;ei=29zVUbmNGMKr0QX92oHQDQ&amp;bvm=bv.48705608,d.d2k&amp;psig=AFQjCNEYs6RlilY_PEvCFJa_x0jz0p1VYQ&amp;ust=1373056333457853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o.uk/url?sa=i&amp;rct=j&amp;q=santes+dwynwen&amp;source=images&amp;cd=&amp;cad=rja&amp;docid=QAsuwA9n8WqRxM&amp;tbnid=cca2-6W2_tCdWM:&amp;ved=0CAUQjRw&amp;url=http://americymru.net/xn/detail/2111712:BlogPost:92474&amp;ei=XdzVUan0CYiA0AWy-oGoDg&amp;bvm=bv.48705608,d.d2k&amp;psig=AFQjCNEYs6RlilY_PEvCFJa_x0jz0p1VYQ&amp;ust=1373056333457853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o.uk/url?sa=i&amp;rct=j&amp;q=sunday%2Bschool&amp;source=images&amp;cd=&amp;cad=rja&amp;docid=LHsJngUE7xrO-M&amp;tbnid=0PAxBC78-kY0TM:&amp;ved=0CAUQjRw&amp;url=http://www.cschagrinfalls.com/sunday-school.aspx&amp;ei=rOvjUbrJJeKw0AXyxYDAAw&amp;bvm=bv.48705608,d.d2k&amp;psig=AFQjCNGZ9hZJMBx6ALhscN0F8M-2xHSduQ&amp;ust=1373977840905844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://www.google.co.uk/url?sa=i&amp;rct=j&amp;q=facebook&amp;source=images&amp;cd=&amp;cad=rja&amp;docid=pqHTmUogtu2I9M&amp;tbnid=Oi0dU87Q224zwM:&amp;ved=0CAUQjRw&amp;url=http://www.bubblews.com/news/667633-facebook-introducing-hashtags-like-twitter&amp;ei=J-3jUa3-IYKt0QWIxIHgAw&amp;bvm=bv.48705608,d.d2k&amp;psig=AFQjCNHOosYxGRZdVT0LBPCp9kFlKXuzAA&amp;ust=1373978273020367" TargetMode="External"/><Relationship Id="rId7" Type="http://schemas.openxmlformats.org/officeDocument/2006/relationships/hyperlink" Target="http://www.google.co.uk/url?sa=i&amp;rct=j&amp;q=golwg&amp;source=images&amp;cd=&amp;cad=rja&amp;docid=75zXoy7eTrRZVM&amp;tbnid=7GHEf2vF5E2mlM:&amp;ved=0CAUQjRw&amp;url=http://cy.wikipedia.org/wiki/Delwedd:Golwg_18_Hydref_2007.jpg&amp;ei=le3jUZDQIKmm0wXNtYDYBA&amp;bvm=bv.48705608,d.d2k&amp;psig=AFQjCNHG_tsgZHgCoKv8vx6Rlph9GDTEAQ&amp;ust=137397836406487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hyperlink" Target="http://www.google.co.uk/url?sa=i&amp;rct=j&amp;q=twitter&amp;source=images&amp;cd=&amp;cad=rja&amp;docid=XkLmoW-k_4kpzM&amp;tbnid=mEqgAx1ZBqUitM:&amp;ved=0CAUQjRw&amp;url=http://www.prconversations.com/index.php/2011/08/using-twitter-for-pr-events/&amp;ei=Tu3jUauqD-mp0QW2moHQDA&amp;bvm=bv.48705608,d.d2k&amp;psig=AFQjCNE0zvZ9fEJ5MKpEiSB--rvx9lSeew&amp;ust=1373978309945709" TargetMode="External"/><Relationship Id="rId4" Type="http://schemas.openxmlformats.org/officeDocument/2006/relationships/image" Target="../media/image46.jpeg"/><Relationship Id="rId9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careers%2Bwales&amp;source=images&amp;cd=&amp;cad=rja&amp;docid=8yReSeecAElLuM&amp;tbnid=QWUFaaOGYrKEOM:&amp;ved=0CAUQjRw&amp;url=http://www.thesprout.co.uk/en/organisations/careers-walence-services/00228.html&amp;ei=RfHjUeGCKIy10QXrgoBQ&amp;bvm=bv.48705608,d.d2k&amp;psig=AFQjCNGaJUOFYFp3SYyWcD7h9xiJXaj84Q&amp;ust=1373979251753842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.uk/url?sa=i&amp;rct=j&amp;q=st+davids+day&amp;source=images&amp;cd=&amp;docid=F-1cqBAovfPnnM&amp;tbnid=bDp8frwmBU-oLM:&amp;ved=0CAUQjRw&amp;url=http://www.wales.com/stdavidsday/&amp;ei=9oXRUd_3BMPH0QW3joHgCA&amp;bvm=bv.48572450,d.d2k&amp;psig=AFQjCNH_5vJVu6Tty_GYkVIMgfjotcO6xg&amp;ust=1372772136856819" TargetMode="Externa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co.uk/url?sa=i&amp;rct=j&amp;q=cash&amp;source=images&amp;cd=&amp;cad=rja&amp;docid=LdzfggAozU8-OM&amp;tbnid=nmRgazn7vrJ4RM:&amp;ved=0CAUQjRw&amp;url=http://www.worksmanagement.co.uk/information-technology/news/epicor-launches-on-demand-cash-collection-software-for-erp/42008/&amp;ei=nPTjUbfVGc7B0gX1kYCAAg&amp;psig=AFQjCNGlbVYF0l4YQiuIlCQU5nLP1pL_QA&amp;ust=1373980165442775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hyperlink" Target="http://www.google.co.uk/url?sa=i&amp;rct=j&amp;q=graph&amp;source=images&amp;cd=&amp;cad=rja&amp;docid=DZqAoGAdfeSRwM&amp;tbnid=a4ZIPMOQ9zoWEM:&amp;ved=0CAUQjRw&amp;url=http://www.mcguirebuildersinc.com/2011/01/resale-values-in-2011-west-texas/green-business-graph/&amp;ei=9_TjUci6HufA0QWp8ICIAQ&amp;bvm=bv.48705608,d.d2k&amp;psig=AFQjCNHCs33R4CikD1LyMwSs4wyZyw0eIA&amp;ust=1373980267744031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google.co.uk/url?sa=i&amp;rct=j&amp;q=bethan+gwanas&amp;source=images&amp;cd=&amp;cad=rja&amp;docid=VzfjlLt4AK0OdM&amp;tbnid=h97EWJjYR3ydIM:&amp;ved=0CAUQjRw&amp;url=http://www.bbc.co.uk/cymru/bywyd/safle/pobl/tudalen/bethan_gwanas.shtml&amp;ei=AyDUUaiyHePN0QW_4IHADw&amp;bvm=bv.48705608,d.d2k&amp;psig=AFQjCNEKpgWos0KQMo7oZ-mhnzhD4InWBg&amp;ust=137294271361724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http://www.google.co.uk/url?sa=i&amp;rct=j&amp;q=dai+jones&amp;source=images&amp;cd=&amp;cad=rja&amp;docid=D0zdl86xgumfgM&amp;tbnid=YJ8vWlOG-03mDM:&amp;ved=0CAUQjRw&amp;url=http://www.rwas.co.uk/past-presidents/&amp;ei=7iHUUfr4NIbF0QWg64CQCw&amp;bvm=bv.48705608,d.d2k&amp;psig=AFQjCNF0LgxF00vn4_lfCJvI2yQsh8bmAg&amp;ust=1372943199992748" TargetMode="External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ioan+gruffudd&amp;source=images&amp;cd=&amp;cad=rja&amp;docid=7_g6XZLw-kK8FM&amp;tbnid=_3ldxksCDqbmGM:&amp;ved=0CAUQjRw&amp;url=http://fwallpapers.com/view/ioan-gruffudd-fantastic-four-0&amp;ei=YSnUUanGB7Ca0QX0rYHYCw&amp;bvm=bv.48705608,d.d2k&amp;psig=AFQjCNELAl6Vr2nzqqeJClXy1ac6p2QqIQ&amp;ust=1372945080190042" TargetMode="External"/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2" Type="http://schemas.openxmlformats.org/officeDocument/2006/relationships/hyperlink" Target="http://www.google.co.uk/url?sa=i&amp;rct=j&amp;q=anthony+hopkins&amp;source=images&amp;cd=&amp;cad=rja&amp;docid=gdIjeot7xBbsxM&amp;tbnid=OpmNtNA8lb7zrM:&amp;ved=0CAUQjRw&amp;url=http://www.onlinechineseastrology.com/celebrity/Anthony%20Hopkins.aspx&amp;ei=ySbUUa7lBOrb0QXZuoHQBQ&amp;bvm=bv.48705608,d.d2k&amp;psig=AFQjCNH-LIqwYdATYhWNMmoUPJLn4fz_cQ&amp;ust=137294444257920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co.uk/url?sa=i&amp;rct=j&amp;q=mali+harries&amp;source=images&amp;cd=&amp;cad=rja&amp;docid=FH_GCq2OGaBnWM&amp;tbnid=vV4mHLvj_SjciM:&amp;ved=0CAUQjRw&amp;url=http://www.screenrush.co.uk/stars/star-132120/&amp;ei=8ijUUfWmGqGn0QWko4DYCg&amp;bvm=bv.48705608,d.d2k&amp;psig=AFQjCNFezEA542_muJdt_iPTrwGzsW2i7w&amp;ust=1372944982415811" TargetMode="External"/><Relationship Id="rId5" Type="http://schemas.openxmlformats.org/officeDocument/2006/relationships/image" Target="../media/image71.jpeg"/><Relationship Id="rId4" Type="http://schemas.openxmlformats.org/officeDocument/2006/relationships/hyperlink" Target="http://www.google.co.uk/url?sa=i&amp;rct=j&amp;q=rhys+ifans&amp;source=images&amp;cd=&amp;cad=rja&amp;docid=y8f9eSXMYMNysM&amp;tbnid=ix_aeEFkV-FG4M:&amp;ved=0CAUQjRw&amp;url=http://themovieblog.com/2010/rhys-ifans-has-been-cast-as-spider-man-villain/&amp;ei=XSfUUYLUL42M0wXn0IGwCA&amp;bvm=bv.48705608,d.d2k&amp;psig=AFQjCNFuYX84VL1Iekac-Y0sqGomAe3fuA&amp;ust=1372944549957319" TargetMode="External"/><Relationship Id="rId9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.uk/url?sa=i&amp;rct=j&amp;q=eisteddfod&amp;source=images&amp;cd=&amp;cad=rja&amp;docid=E3qJ2bKmqTOANM&amp;tbnid=tzd1KAnmqeljEM:&amp;ved=0CAUQjRw&amp;url=http://news.bbc.co.uk/cbbcnews/hi/newsid_8880000/newsid_8886900/8886993.stm&amp;ei=kV7RUcrrIqeU0QWYnICACQ&amp;bvm=bv.48572450,d.d2k&amp;psig=AFQjCNEMxMH5aReBzIE3Xa9WnwHikwvmbQ&amp;ust=1372762040184536" TargetMode="Externa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4.jpeg"/><Relationship Id="rId7" Type="http://schemas.openxmlformats.org/officeDocument/2006/relationships/hyperlink" Target="http://www.google.co.uk/url?sa=i&amp;rct=j&amp;q=aled+jones&amp;source=images&amp;cd=&amp;cad=rja&amp;docid=s9-FYjsuZJxoDM&amp;tbnid=KKlP9pBCFnngZM:&amp;ved=0CAUQjRw&amp;url=http://www.exposay.com/aled-jones-2007-classical-brit-awards-at-the-royal-albert-hall/p/10554/1/?f=Aled+Jones&amp;ei=5CzUUeKPFomW0QWmtYFI&amp;bvm=bv.48705608,d.d2k&amp;psig=AFQjCNFt0Qhi3RqutV9risvR8IQ9BhF-WA&amp;ust=1372946015643438" TargetMode="External"/><Relationship Id="rId2" Type="http://schemas.openxmlformats.org/officeDocument/2006/relationships/hyperlink" Target="http://www.google.co.uk/imgres?q=cerys+mathews&amp;um=1&amp;sa=N&amp;biw=1429&amp;bih=961&amp;hl=en&amp;tbm=isch&amp;tbnid=WvRfJr5imScjlM:&amp;imgrefurl=http://www.buzzmag.co.uk/uncategorized/bafta-cymru-awards-preview/&amp;docid=okJPv3YhAjqY5M&amp;imgurl=http://www.buzzmag.co.uk/wp-content/uploads/2010/05/Cerys-Mathews_BMP_JPEG.jpg&amp;w=400&amp;h=600&amp;ei=6yrUUZKKMKml0wWxq4CADQ&amp;zoom=1&amp;ved=1t:3588,r:8,s:0,i:108&amp;iact=rc&amp;page=1&amp;tbnh=201&amp;tbnw=129&amp;start=0&amp;ndsp=28&amp;tx=59&amp;ty=105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hyperlink" Target="http://www.google.co.uk/imgres?q=alex+jones&amp;um=1&amp;hl=en&amp;biw=1429&amp;bih=961&amp;tbm=isch&amp;tbnid=283lMXnt1AaSFM:&amp;imgrefurl=http://www.mirror.co.uk/3am/celebrity-news/alex-jones-its-been-a-whirlwind-673886&amp;docid=5UxENnORoRhy8M&amp;imgurl=http://i4.mirror.co.uk/incoming/article673661.ece/ALTERNATES/s615/Alex+Jones+on+Strictly+Come+Dancing+&amp;w=615&amp;h=409&amp;ei=EizUUYaEB6mJ0AWP0YGoCQ&amp;zoom=1&amp;ved=1t:3588,r:13,s:0,i:127&amp;iact=rc&amp;page=1&amp;tbnh=179&amp;tbnw=264&amp;start=0&amp;ndsp=31&amp;tx=139&amp;ty=135" TargetMode="External"/><Relationship Id="rId4" Type="http://schemas.openxmlformats.org/officeDocument/2006/relationships/image" Target="../media/image7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google.co.uk/url?sa=i&amp;rct=j&amp;q=tom+jones&amp;source=images&amp;cd=&amp;cad=rja&amp;docid=XCpccQLsXxhcrM&amp;tbnid=jX-TIiZIKYYQkM:&amp;ved=0CAUQjRw&amp;url=http://www.walesonline.co.uk/lifestyle/showbiz/sir-tom-jones-pulls-out-2056201&amp;ei=Jy7UUf3wOoHt0gWoyYGADA&amp;bvm=bv.48705608,d.d2k&amp;psig=AFQjCNFQ6YCscja9ZX4urMBa3Cj-tedeBQ&amp;ust=1372946334050305" TargetMode="Externa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google.co.uk/url?sa=i&amp;source=images&amp;cd=&amp;cad=rja&amp;docid=9zGQbM4WlPI8uM&amp;tbnid=pamIzOOXIaPuUM:&amp;ved=&amp;url=http://www.bifd.org.uk/tutor_training.html&amp;ei=SvXjUeS7KcW-0QWklICwBQ&amp;psig=AFQjCNGdDbdU6I5jVokL73a7DyAWrRScaw&amp;ust=1373980362719548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o.uk/url?sa=i&amp;rct=j&amp;q=eisteddfod&amp;source=images&amp;cd=&amp;cad=rja&amp;docid=p9knvX34UqWuOM&amp;tbnid=1AI51ZyBQP8wqM:&amp;ved=0CAUQjRw&amp;url=http://www.clickonwales.org/2011/12/rescuing-the-national-eisteddfod/&amp;ei=PV_RUcHIFKuT0QWQuYGACg&amp;bvm=bv.48572450,d.d2k&amp;psig=AFQjCNH3Ter1VQY7l0UPDsr4s_VwPA4_6Q&amp;ust=1372762281230309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566456" y="1059994"/>
            <a:ext cx="5648623" cy="1968431"/>
          </a:xfrm>
        </p:spPr>
        <p:txBody>
          <a:bodyPr/>
          <a:lstStyle/>
          <a:p>
            <a:pPr algn="ctr"/>
            <a:r>
              <a:rPr lang="en-GB" sz="4800" dirty="0" err="1" smtClean="0"/>
              <a:t>Diwylliant</a:t>
            </a:r>
            <a:r>
              <a:rPr lang="en-GB" sz="4800" dirty="0" smtClean="0"/>
              <a:t> </a:t>
            </a:r>
            <a:r>
              <a:rPr lang="en-GB" sz="4800" dirty="0" err="1" smtClean="0"/>
              <a:t>Cymru</a:t>
            </a:r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4800" dirty="0" smtClean="0"/>
              <a:t>Welsh Culture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9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2547744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err="1"/>
              <a:t>Cyfle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bobol</a:t>
            </a:r>
            <a:r>
              <a:rPr lang="en-GB" dirty="0"/>
              <a:t> </a:t>
            </a:r>
            <a:r>
              <a:rPr lang="en-GB" dirty="0" err="1"/>
              <a:t>leol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arddangos</a:t>
            </a:r>
            <a:r>
              <a:rPr lang="en-GB" dirty="0"/>
              <a:t> a </a:t>
            </a:r>
            <a:r>
              <a:rPr lang="en-GB" dirty="0" err="1"/>
              <a:t>chystadlu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erbyn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gilydd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Opportunity for local people to show </a:t>
            </a:r>
            <a:r>
              <a:rPr lang="en-GB" smtClean="0"/>
              <a:t>and compete </a:t>
            </a:r>
            <a:r>
              <a:rPr lang="en-GB" dirty="0" smtClean="0"/>
              <a:t>against each other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Eisteddfod </a:t>
            </a:r>
            <a:r>
              <a:rPr lang="en-GB" dirty="0" err="1" smtClean="0"/>
              <a:t>lleol</a:t>
            </a:r>
            <a:r>
              <a:rPr lang="en-GB" dirty="0" smtClean="0"/>
              <a:t> / Local Eisteddfod</a:t>
            </a:r>
            <a:endParaRPr lang="en-GB" dirty="0"/>
          </a:p>
        </p:txBody>
      </p:sp>
      <p:pic>
        <p:nvPicPr>
          <p:cNvPr id="2050" name="Picture 2" descr="http://www.golwg360.com/asedau/320x240/Cymro-Eisteddfod-Powy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0506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441995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dirty="0"/>
          </a:p>
          <a:p>
            <a:pPr marL="457200" indent="-457200">
              <a:buFont typeface="Arial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I </a:t>
            </a:r>
            <a:r>
              <a:rPr lang="en-GB" dirty="0" err="1" smtClean="0"/>
              <a:t>bobol</a:t>
            </a:r>
            <a:r>
              <a:rPr lang="en-GB" dirty="0" smtClean="0"/>
              <a:t> </a:t>
            </a:r>
            <a:r>
              <a:rPr lang="en-GB" dirty="0" err="1"/>
              <a:t>C</a:t>
            </a:r>
            <a:r>
              <a:rPr lang="en-GB" dirty="0" err="1" smtClean="0"/>
              <a:t>ymru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arddangos</a:t>
            </a:r>
            <a:r>
              <a:rPr lang="en-GB" dirty="0" smtClean="0"/>
              <a:t> a </a:t>
            </a:r>
            <a:r>
              <a:rPr lang="en-GB" dirty="0" err="1" smtClean="0"/>
              <a:t>chystadlu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erbyn</a:t>
            </a:r>
            <a:r>
              <a:rPr lang="en-GB" dirty="0" smtClean="0"/>
              <a:t> </a:t>
            </a:r>
            <a:r>
              <a:rPr lang="en-GB" dirty="0" err="1" smtClean="0"/>
              <a:t>ei</a:t>
            </a:r>
            <a:r>
              <a:rPr lang="en-GB" dirty="0" smtClean="0"/>
              <a:t> </a:t>
            </a:r>
            <a:r>
              <a:rPr lang="en-GB" dirty="0" err="1" smtClean="0"/>
              <a:t>gilydd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For the people of Wales to show and compete against one another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Eisteddfod </a:t>
            </a:r>
            <a:r>
              <a:rPr lang="en-GB" dirty="0" err="1" smtClean="0"/>
              <a:t>genedlaethol</a:t>
            </a:r>
            <a:r>
              <a:rPr lang="en-GB" dirty="0" smtClean="0"/>
              <a:t>/</a:t>
            </a:r>
            <a:br>
              <a:rPr lang="en-GB" dirty="0" smtClean="0"/>
            </a:br>
            <a:r>
              <a:rPr lang="en-GB" dirty="0" smtClean="0"/>
              <a:t>national eisteddfod</a:t>
            </a:r>
            <a:endParaRPr lang="en-GB" dirty="0"/>
          </a:p>
        </p:txBody>
      </p:sp>
      <p:pic>
        <p:nvPicPr>
          <p:cNvPr id="6148" name="Picture 4" descr="http://hubcowbridge.com/wp-content/uploads/2012/02/eisteddfod-_ten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314693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bbc.co.uk/wales/radiowales/galleries/obaconcert/img/oba_concert05_t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024336" cy="187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1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051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I </a:t>
            </a:r>
            <a:r>
              <a:rPr lang="en-GB" dirty="0" err="1" smtClean="0"/>
              <a:t>bobol</a:t>
            </a:r>
            <a:r>
              <a:rPr lang="en-GB" dirty="0" smtClean="0"/>
              <a:t> </a:t>
            </a:r>
            <a:r>
              <a:rPr lang="en-GB" dirty="0" err="1" smtClean="0"/>
              <a:t>ifanc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arddangos</a:t>
            </a:r>
            <a:r>
              <a:rPr lang="en-GB" dirty="0" smtClean="0"/>
              <a:t> a </a:t>
            </a:r>
            <a:r>
              <a:rPr lang="en-GB" dirty="0" err="1" smtClean="0"/>
              <a:t>chystadlu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erbyn</a:t>
            </a:r>
            <a:r>
              <a:rPr lang="en-GB" dirty="0" smtClean="0"/>
              <a:t> </a:t>
            </a:r>
            <a:r>
              <a:rPr lang="en-GB" dirty="0" err="1" smtClean="0"/>
              <a:t>ei</a:t>
            </a:r>
            <a:r>
              <a:rPr lang="en-GB" dirty="0" smtClean="0"/>
              <a:t> </a:t>
            </a:r>
            <a:r>
              <a:rPr lang="en-GB" dirty="0" err="1" smtClean="0"/>
              <a:t>gilydd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051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For young people of Wales to show and compete against each other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Eisteddfod </a:t>
            </a:r>
            <a:r>
              <a:rPr lang="en-GB" dirty="0" err="1" smtClean="0"/>
              <a:t>yr</a:t>
            </a:r>
            <a:r>
              <a:rPr lang="en-GB" dirty="0" smtClean="0"/>
              <a:t> </a:t>
            </a:r>
            <a:r>
              <a:rPr lang="en-GB" dirty="0" err="1" smtClean="0"/>
              <a:t>urdd</a:t>
            </a:r>
            <a:r>
              <a:rPr lang="en-GB" dirty="0" smtClean="0"/>
              <a:t>/</a:t>
            </a:r>
            <a:r>
              <a:rPr lang="en-GB" dirty="0" err="1" smtClean="0"/>
              <a:t>urdd</a:t>
            </a:r>
            <a:r>
              <a:rPr lang="en-GB" dirty="0" smtClean="0"/>
              <a:t> eisteddfod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286000" y="42930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hlinkClick r:id="rId2"/>
              </a:rPr>
              <a:t>http://www.youtube.com/watch?feature=player_embedded&amp;v=kz6_P9BVV00#at=126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7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b="0" dirty="0" err="1"/>
              <a:t>Cyfle</a:t>
            </a:r>
            <a:r>
              <a:rPr lang="en-GB" sz="1800" b="0" dirty="0"/>
              <a:t> </a:t>
            </a:r>
            <a:r>
              <a:rPr lang="en-GB" sz="1800" b="0" dirty="0" err="1"/>
              <a:t>i</a:t>
            </a:r>
            <a:r>
              <a:rPr lang="en-GB" sz="1800" b="0" dirty="0"/>
              <a:t> </a:t>
            </a:r>
            <a:r>
              <a:rPr lang="en-GB" sz="1800" b="0" dirty="0" err="1"/>
              <a:t>bobol</a:t>
            </a:r>
            <a:r>
              <a:rPr lang="en-GB" sz="1800" b="0" dirty="0"/>
              <a:t> </a:t>
            </a:r>
            <a:r>
              <a:rPr lang="en-GB" sz="1800" b="0" dirty="0" err="1"/>
              <a:t>ar</a:t>
            </a:r>
            <a:r>
              <a:rPr lang="en-GB" sz="1800" b="0" dirty="0"/>
              <a:t> draws y </a:t>
            </a:r>
            <a:r>
              <a:rPr lang="en-GB" sz="1800" b="0" dirty="0" err="1"/>
              <a:t>byd</a:t>
            </a:r>
            <a:r>
              <a:rPr lang="en-GB" sz="1800" b="0" dirty="0"/>
              <a:t> </a:t>
            </a:r>
            <a:r>
              <a:rPr lang="en-GB" sz="1800" b="0" dirty="0" err="1"/>
              <a:t>i</a:t>
            </a:r>
            <a:r>
              <a:rPr lang="en-GB" sz="1800" b="0" dirty="0"/>
              <a:t> </a:t>
            </a:r>
            <a:r>
              <a:rPr lang="en-GB" sz="1800" b="0" dirty="0" err="1"/>
              <a:t>arddangos</a:t>
            </a:r>
            <a:r>
              <a:rPr lang="en-GB" sz="1800" b="0" dirty="0"/>
              <a:t> a </a:t>
            </a:r>
            <a:r>
              <a:rPr lang="en-GB" sz="1800" b="0" dirty="0" err="1"/>
              <a:t>chystadlu</a:t>
            </a:r>
            <a:r>
              <a:rPr lang="en-GB" sz="1800" b="0" dirty="0"/>
              <a:t> </a:t>
            </a:r>
            <a:r>
              <a:rPr lang="en-GB" sz="1800" b="0" dirty="0" err="1"/>
              <a:t>yn</a:t>
            </a:r>
            <a:r>
              <a:rPr lang="en-GB" sz="1800" b="0" dirty="0"/>
              <a:t> </a:t>
            </a:r>
            <a:r>
              <a:rPr lang="en-GB" sz="1800" b="0" dirty="0" err="1"/>
              <a:t>erbyn</a:t>
            </a:r>
            <a:r>
              <a:rPr lang="en-GB" sz="1800" b="0" dirty="0"/>
              <a:t> </a:t>
            </a:r>
            <a:r>
              <a:rPr lang="en-GB" sz="1800" b="0" dirty="0" err="1"/>
              <a:t>ei</a:t>
            </a:r>
            <a:r>
              <a:rPr lang="en-GB" sz="1800" b="0" dirty="0"/>
              <a:t> </a:t>
            </a:r>
            <a:r>
              <a:rPr lang="en-GB" sz="1800" b="0" dirty="0" err="1"/>
              <a:t>gilydd</a:t>
            </a:r>
            <a:endParaRPr lang="en-GB" sz="1800" b="0" dirty="0"/>
          </a:p>
          <a:p>
            <a:pPr>
              <a:buFont typeface="Arial" pitchFamily="34" charset="0"/>
              <a:buChar char="•"/>
            </a:pPr>
            <a:r>
              <a:rPr lang="nl-NL" sz="1800" b="0" dirty="0"/>
              <a:t>Mae’n digwydd yn Llangollen ym mis  Gorffennaf</a:t>
            </a:r>
          </a:p>
          <a:p>
            <a:pPr>
              <a:buFont typeface="Arial" pitchFamily="34" charset="0"/>
              <a:buChar char="•"/>
            </a:pPr>
            <a:r>
              <a:rPr lang="en-GB" sz="1800" b="0" dirty="0"/>
              <a:t>Mae </a:t>
            </a:r>
            <a:r>
              <a:rPr lang="en-GB" sz="1800" b="0" dirty="0" err="1"/>
              <a:t>dros</a:t>
            </a:r>
            <a:r>
              <a:rPr lang="en-GB" sz="1800" b="0" dirty="0"/>
              <a:t> 5000 o </a:t>
            </a:r>
            <a:r>
              <a:rPr lang="en-GB" sz="1800" b="0" dirty="0" err="1"/>
              <a:t>gantorion</a:t>
            </a:r>
            <a:r>
              <a:rPr lang="en-GB" sz="1800" b="0" dirty="0"/>
              <a:t>, </a:t>
            </a:r>
            <a:r>
              <a:rPr lang="en-GB" sz="1800" b="0" dirty="0" err="1"/>
              <a:t>dawnswyr</a:t>
            </a:r>
            <a:r>
              <a:rPr lang="en-GB" sz="1800" b="0" dirty="0"/>
              <a:t> ac </a:t>
            </a:r>
            <a:r>
              <a:rPr lang="en-GB" sz="1800" b="0" dirty="0" err="1"/>
              <a:t>offerynnwr</a:t>
            </a:r>
            <a:r>
              <a:rPr lang="en-GB" sz="1800" b="0" dirty="0"/>
              <a:t> </a:t>
            </a:r>
            <a:r>
              <a:rPr lang="en-GB" sz="1800" b="0" dirty="0" err="1"/>
              <a:t>yn</a:t>
            </a:r>
            <a:r>
              <a:rPr lang="en-GB" sz="1800" b="0" dirty="0"/>
              <a:t> </a:t>
            </a:r>
            <a:r>
              <a:rPr lang="en-GB" sz="1800" b="0" dirty="0" err="1"/>
              <a:t>cymryd</a:t>
            </a:r>
            <a:r>
              <a:rPr lang="en-GB" sz="1800" b="0" dirty="0"/>
              <a:t> </a:t>
            </a:r>
            <a:r>
              <a:rPr lang="en-GB" sz="1800" b="0" dirty="0" err="1"/>
              <a:t>rhan</a:t>
            </a:r>
            <a:r>
              <a:rPr lang="en-GB" sz="1800" b="0" dirty="0"/>
              <a:t> o </a:t>
            </a:r>
            <a:r>
              <a:rPr lang="en-GB" sz="1800" b="0" dirty="0" err="1"/>
              <a:t>dros</a:t>
            </a:r>
            <a:r>
              <a:rPr lang="en-GB" sz="1800" b="0" dirty="0"/>
              <a:t> 50 o </a:t>
            </a:r>
            <a:r>
              <a:rPr lang="en-GB" sz="1800" b="0" dirty="0" err="1"/>
              <a:t>wledydd</a:t>
            </a:r>
            <a:endParaRPr lang="en-GB" sz="1800" b="0" dirty="0"/>
          </a:p>
          <a:p>
            <a:pPr>
              <a:buFont typeface="Arial" pitchFamily="34" charset="0"/>
              <a:buChar char="•"/>
            </a:pPr>
            <a:r>
              <a:rPr lang="en-GB" sz="1800" b="0" dirty="0" err="1"/>
              <a:t>Codi’r</a:t>
            </a:r>
            <a:r>
              <a:rPr lang="en-GB" sz="1800" b="0" dirty="0"/>
              <a:t> </a:t>
            </a:r>
            <a:r>
              <a:rPr lang="en-GB" sz="1800" b="0" dirty="0" err="1"/>
              <a:t>ymwybyddiaeth</a:t>
            </a:r>
            <a:r>
              <a:rPr lang="en-GB" sz="1800" b="0" dirty="0"/>
              <a:t> o </a:t>
            </a:r>
            <a:r>
              <a:rPr lang="en-GB" sz="1800" b="0" dirty="0" err="1"/>
              <a:t>Gymru</a:t>
            </a:r>
            <a:r>
              <a:rPr lang="en-GB" sz="1800" b="0" dirty="0"/>
              <a:t> </a:t>
            </a:r>
            <a:r>
              <a:rPr lang="en-GB" sz="1800" b="0" dirty="0" err="1"/>
              <a:t>ar</a:t>
            </a:r>
            <a:r>
              <a:rPr lang="en-GB" sz="1800" b="0" dirty="0"/>
              <a:t> draws y </a:t>
            </a:r>
            <a:r>
              <a:rPr lang="en-GB" sz="1800" b="0" dirty="0" err="1"/>
              <a:t>byd</a:t>
            </a:r>
            <a:r>
              <a:rPr lang="en-GB" sz="1800" b="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427593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b="0" dirty="0" smtClean="0"/>
              <a:t>For people all over the world to show and to compete against each other.</a:t>
            </a:r>
          </a:p>
          <a:p>
            <a:pPr>
              <a:buFont typeface="Arial" pitchFamily="34" charset="0"/>
              <a:buChar char="•"/>
            </a:pPr>
            <a:r>
              <a:rPr lang="en-GB" sz="1800" b="0" dirty="0" smtClean="0"/>
              <a:t>Takes place in Llangollen during July</a:t>
            </a:r>
          </a:p>
          <a:p>
            <a:pPr>
              <a:buFont typeface="Arial" pitchFamily="34" charset="0"/>
              <a:buChar char="•"/>
            </a:pPr>
            <a:r>
              <a:rPr lang="en-GB" sz="1800" b="0" dirty="0" smtClean="0"/>
              <a:t>Over 5000 singers, dancers and instrumentalists take part from over 50 countries</a:t>
            </a:r>
          </a:p>
          <a:p>
            <a:pPr>
              <a:buFont typeface="Arial" pitchFamily="34" charset="0"/>
              <a:buChar char="•"/>
            </a:pPr>
            <a:r>
              <a:rPr lang="en-GB" sz="1800" b="0" dirty="0" smtClean="0"/>
              <a:t>Puts Wales on the map all over the world.</a:t>
            </a:r>
            <a:endParaRPr lang="en-GB" sz="18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Eisteddfod </a:t>
            </a:r>
            <a:r>
              <a:rPr lang="en-GB" dirty="0" err="1" smtClean="0"/>
              <a:t>rhwngwladol</a:t>
            </a:r>
            <a:r>
              <a:rPr lang="en-GB" dirty="0" smtClean="0"/>
              <a:t> / international eisteddfod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6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lick photo to zoo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3337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tatic.guim.co.uk/sys-images/Guardian/Pix/pictures/2009/6/12/1244809290322/Dancers-from-South-Korea--00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3324"/>
            <a:ext cx="3384376" cy="24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northwales.co.uk/assets/_files/cached/img/300x199/apr_08/nw__1207842090_1498116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33374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scottishpower.com/userfiles/image/community_llangollen_international_eisteddfod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12976"/>
            <a:ext cx="338437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6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b="0" dirty="0" err="1"/>
              <a:t>Sioe</a:t>
            </a:r>
            <a:r>
              <a:rPr lang="en-GB" sz="1800" b="0" dirty="0"/>
              <a:t> </a:t>
            </a:r>
            <a:r>
              <a:rPr lang="en-GB" sz="1800" b="0" dirty="0" err="1"/>
              <a:t>fwyaf</a:t>
            </a:r>
            <a:r>
              <a:rPr lang="en-GB" sz="1800" b="0" dirty="0"/>
              <a:t> </a:t>
            </a:r>
            <a:r>
              <a:rPr lang="en-GB" sz="1800" b="0" dirty="0" err="1"/>
              <a:t>yn</a:t>
            </a:r>
            <a:r>
              <a:rPr lang="en-GB" sz="1800" b="0" dirty="0"/>
              <a:t> </a:t>
            </a:r>
            <a:r>
              <a:rPr lang="en-GB" sz="1800" b="0" dirty="0" err="1"/>
              <a:t>Ewrop</a:t>
            </a:r>
            <a:endParaRPr lang="en-GB" sz="1800" b="0" dirty="0"/>
          </a:p>
          <a:p>
            <a:pPr>
              <a:buFont typeface="Arial" pitchFamily="34" charset="0"/>
              <a:buChar char="•"/>
            </a:pPr>
            <a:r>
              <a:rPr lang="en-GB" sz="1800" b="0" dirty="0" err="1"/>
              <a:t>Anifeiliaid</a:t>
            </a:r>
            <a:r>
              <a:rPr lang="en-GB" sz="1800" b="0" dirty="0"/>
              <a:t> </a:t>
            </a:r>
            <a:r>
              <a:rPr lang="en-GB" sz="1800" b="0" dirty="0" err="1"/>
              <a:t>dros</a:t>
            </a:r>
            <a:r>
              <a:rPr lang="en-GB" sz="1800" b="0" dirty="0"/>
              <a:t> </a:t>
            </a:r>
            <a:r>
              <a:rPr lang="en-GB" sz="1800" b="0" dirty="0" err="1"/>
              <a:t>Brydain</a:t>
            </a:r>
            <a:r>
              <a:rPr lang="en-GB" sz="1800" b="0" dirty="0"/>
              <a:t> </a:t>
            </a:r>
            <a:r>
              <a:rPr lang="en-GB" sz="1800" b="0" dirty="0" err="1"/>
              <a:t>yn</a:t>
            </a:r>
            <a:r>
              <a:rPr lang="en-GB" sz="1800" b="0" dirty="0"/>
              <a:t> </a:t>
            </a:r>
            <a:r>
              <a:rPr lang="en-GB" sz="1800" b="0" dirty="0" err="1"/>
              <a:t>cystadlu</a:t>
            </a:r>
            <a:endParaRPr lang="en-GB" sz="1800" b="0" dirty="0"/>
          </a:p>
          <a:p>
            <a:pPr>
              <a:buFont typeface="Arial" pitchFamily="34" charset="0"/>
              <a:buChar char="•"/>
            </a:pPr>
            <a:r>
              <a:rPr lang="en-GB" sz="1800" b="0" dirty="0" err="1"/>
              <a:t>Nifer</a:t>
            </a:r>
            <a:r>
              <a:rPr lang="en-GB" sz="1800" b="0" dirty="0"/>
              <a:t> </a:t>
            </a:r>
            <a:r>
              <a:rPr lang="en-GB" sz="1800" b="0" dirty="0" err="1"/>
              <a:t>uchel</a:t>
            </a:r>
            <a:r>
              <a:rPr lang="en-GB" sz="1800" b="0" dirty="0"/>
              <a:t> o </a:t>
            </a:r>
            <a:r>
              <a:rPr lang="en-GB" sz="1800" b="0" dirty="0" err="1"/>
              <a:t>grefft</a:t>
            </a:r>
            <a:r>
              <a:rPr lang="en-GB" sz="1800" b="0" dirty="0"/>
              <a:t> a </a:t>
            </a:r>
            <a:r>
              <a:rPr lang="en-GB" sz="1800" b="0" dirty="0" err="1"/>
              <a:t>chynnyrch</a:t>
            </a:r>
            <a:r>
              <a:rPr lang="en-GB" sz="1800" b="0" dirty="0"/>
              <a:t> </a:t>
            </a:r>
            <a:r>
              <a:rPr lang="en-GB" sz="1800" b="0" dirty="0" err="1"/>
              <a:t>yn</a:t>
            </a:r>
            <a:r>
              <a:rPr lang="en-GB" sz="1800" b="0" dirty="0"/>
              <a:t> </a:t>
            </a:r>
            <a:r>
              <a:rPr lang="en-GB" sz="1800" b="0" dirty="0" err="1"/>
              <a:t>cystadlu</a:t>
            </a:r>
            <a:endParaRPr lang="en-GB" sz="1800" b="0" dirty="0"/>
          </a:p>
          <a:p>
            <a:pPr>
              <a:buFont typeface="Arial" pitchFamily="34" charset="0"/>
              <a:buChar char="•"/>
            </a:pPr>
            <a:r>
              <a:rPr lang="en-GB" sz="1800" b="0" dirty="0" err="1"/>
              <a:t>Gwyliau</a:t>
            </a:r>
            <a:r>
              <a:rPr lang="en-GB" sz="1800" b="0" dirty="0"/>
              <a:t> </a:t>
            </a:r>
            <a:r>
              <a:rPr lang="en-GB" sz="1800" b="0" dirty="0" err="1"/>
              <a:t>blynyddol</a:t>
            </a:r>
            <a:r>
              <a:rPr lang="en-GB" sz="1800" b="0" dirty="0"/>
              <a:t> </a:t>
            </a:r>
            <a:r>
              <a:rPr lang="en-GB" sz="1800" b="0" dirty="0" err="1"/>
              <a:t>i</a:t>
            </a:r>
            <a:r>
              <a:rPr lang="en-GB" sz="1800" b="0" dirty="0"/>
              <a:t> </a:t>
            </a:r>
            <a:r>
              <a:rPr lang="en-GB" sz="1800" b="0" dirty="0" err="1"/>
              <a:t>lawer</a:t>
            </a:r>
            <a:r>
              <a:rPr lang="en-GB" sz="1800" b="0" dirty="0"/>
              <a:t> </a:t>
            </a:r>
            <a:r>
              <a:rPr lang="en-GB" sz="1800" b="0" dirty="0" err="1"/>
              <a:t>o’r</a:t>
            </a:r>
            <a:r>
              <a:rPr lang="en-GB" sz="1800" b="0" dirty="0"/>
              <a:t> </a:t>
            </a:r>
            <a:r>
              <a:rPr lang="en-GB" sz="1800" b="0" dirty="0" err="1"/>
              <a:t>ffermwyr</a:t>
            </a:r>
            <a:r>
              <a:rPr lang="en-GB" sz="1800" b="0" dirty="0"/>
              <a:t> </a:t>
            </a:r>
            <a:r>
              <a:rPr lang="en-GB" sz="1800" b="0" dirty="0" err="1"/>
              <a:t>dros</a:t>
            </a:r>
            <a:r>
              <a:rPr lang="en-GB" sz="1800" b="0" dirty="0"/>
              <a:t> </a:t>
            </a:r>
            <a:r>
              <a:rPr lang="en-GB" sz="1800" b="0" dirty="0" err="1"/>
              <a:t>Gymru</a:t>
            </a:r>
            <a:r>
              <a:rPr lang="en-GB" sz="1800" b="0" dirty="0"/>
              <a:t> </a:t>
            </a:r>
            <a:r>
              <a:rPr lang="en-GB" sz="1800" b="0" dirty="0" err="1"/>
              <a:t>lle</a:t>
            </a:r>
            <a:r>
              <a:rPr lang="en-GB" sz="1800" b="0" dirty="0"/>
              <a:t> </a:t>
            </a:r>
            <a:r>
              <a:rPr lang="en-GB" sz="1800" b="0" dirty="0" err="1" smtClean="0"/>
              <a:t>bydd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cyfle</a:t>
            </a:r>
            <a:r>
              <a:rPr lang="en-GB" sz="1800" b="0" dirty="0" smtClean="0"/>
              <a:t> </a:t>
            </a:r>
            <a:r>
              <a:rPr lang="en-GB" sz="1800" b="0" dirty="0" err="1"/>
              <a:t>i</a:t>
            </a:r>
            <a:r>
              <a:rPr lang="en-GB" sz="1800" b="0" dirty="0"/>
              <a:t> </a:t>
            </a:r>
            <a:r>
              <a:rPr lang="en-GB" sz="1800" b="0" dirty="0" err="1"/>
              <a:t>sgwrsio</a:t>
            </a:r>
            <a:r>
              <a:rPr lang="en-GB" sz="1800" b="0" dirty="0"/>
              <a:t> </a:t>
            </a:r>
            <a:r>
              <a:rPr lang="en-GB" sz="1800" b="0" dirty="0" err="1"/>
              <a:t>gyda</a:t>
            </a:r>
            <a:r>
              <a:rPr lang="en-GB" sz="1800" b="0" dirty="0"/>
              <a:t> </a:t>
            </a:r>
            <a:r>
              <a:rPr lang="en-GB" sz="1800" b="0" dirty="0" err="1"/>
              <a:t>ffrindiau</a:t>
            </a:r>
            <a:endParaRPr lang="en-GB" sz="1800" b="0" dirty="0"/>
          </a:p>
          <a:p>
            <a:pPr>
              <a:buFont typeface="Arial" pitchFamily="34" charset="0"/>
              <a:buChar char="•"/>
            </a:pPr>
            <a:r>
              <a:rPr lang="cy-GB" sz="1800" b="0" dirty="0"/>
              <a:t>Cyflymder a stamina sydd ei angen ar gyfer rhai cystadlaethau fel </a:t>
            </a:r>
            <a:r>
              <a:rPr lang="cy-GB" sz="1800" b="0" dirty="0" smtClean="0"/>
              <a:t>cneifio defaid</a:t>
            </a:r>
            <a:endParaRPr lang="en-GB" sz="180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This is the biggest agricultural show in Europe.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Animals from all over Britain compete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High number of craft and produce entered. 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Annual holiday for many farmers in Wales when they can catch up with old friends.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Speed and stamina needed for some competitions such as sheep shearing and logging.</a:t>
            </a:r>
            <a:endParaRPr lang="en-GB" sz="20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3. </a:t>
            </a:r>
            <a:r>
              <a:rPr lang="en-GB" dirty="0" err="1" smtClean="0"/>
              <a:t>Sioe</a:t>
            </a:r>
            <a:r>
              <a:rPr lang="en-GB" dirty="0" smtClean="0"/>
              <a:t> </a:t>
            </a:r>
            <a:r>
              <a:rPr lang="en-GB" dirty="0" err="1" smtClean="0"/>
              <a:t>frenhinol</a:t>
            </a:r>
            <a:r>
              <a:rPr lang="en-GB" dirty="0" smtClean="0"/>
              <a:t> </a:t>
            </a:r>
            <a:r>
              <a:rPr lang="en-GB" dirty="0" err="1" smtClean="0"/>
              <a:t>cymru</a:t>
            </a:r>
            <a:r>
              <a:rPr lang="en-GB" dirty="0" smtClean="0"/>
              <a:t> / royal welsh agricultural show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96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yal Welsh Show [www.videograbber.net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764704"/>
            <a:ext cx="8424936" cy="568863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20940" cy="504056"/>
          </a:xfrm>
        </p:spPr>
        <p:txBody>
          <a:bodyPr/>
          <a:lstStyle/>
          <a:p>
            <a:r>
              <a:rPr lang="en-GB" dirty="0" err="1" smtClean="0"/>
              <a:t>Cliciwch</a:t>
            </a:r>
            <a:r>
              <a:rPr lang="en-GB" dirty="0" smtClean="0"/>
              <a:t> </a:t>
            </a:r>
            <a:r>
              <a:rPr lang="en-GB" dirty="0" err="1" smtClean="0"/>
              <a:t>ar</a:t>
            </a:r>
            <a:r>
              <a:rPr lang="en-GB" dirty="0" smtClean="0"/>
              <a:t> y </a:t>
            </a:r>
            <a:r>
              <a:rPr lang="en-GB" dirty="0" err="1" smtClean="0"/>
              <a:t>sgwar</a:t>
            </a:r>
            <a:r>
              <a:rPr lang="en-GB" dirty="0" smtClean="0"/>
              <a:t>/click on the square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87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400" dirty="0" err="1" smtClean="0"/>
              <a:t>Yn</a:t>
            </a:r>
            <a:r>
              <a:rPr lang="en-GB" sz="2400" dirty="0" smtClean="0"/>
              <a:t> </a:t>
            </a:r>
            <a:r>
              <a:rPr lang="en-GB" sz="2400" dirty="0" err="1" smtClean="0"/>
              <a:t>eich</a:t>
            </a:r>
            <a:r>
              <a:rPr lang="en-GB" sz="2400" dirty="0" smtClean="0"/>
              <a:t> </a:t>
            </a:r>
            <a:r>
              <a:rPr lang="en-GB" sz="2400" dirty="0" err="1" smtClean="0"/>
              <a:t>pecynnau</a:t>
            </a:r>
            <a:r>
              <a:rPr lang="en-GB" sz="2400" dirty="0" smtClean="0"/>
              <a:t> </a:t>
            </a:r>
            <a:r>
              <a:rPr lang="en-GB" sz="2400" dirty="0" err="1" smtClean="0"/>
              <a:t>dewiswch</a:t>
            </a:r>
            <a:r>
              <a:rPr lang="en-GB" sz="2400" dirty="0" smtClean="0"/>
              <a:t> un or </a:t>
            </a:r>
            <a:r>
              <a:rPr lang="en-GB" sz="2400" dirty="0" err="1" smtClean="0"/>
              <a:t>canlynol</a:t>
            </a:r>
            <a:r>
              <a:rPr lang="en-GB" sz="2400" dirty="0" smtClean="0"/>
              <a:t> a </a:t>
            </a:r>
            <a:r>
              <a:rPr lang="en-GB" sz="2400" dirty="0" err="1" smtClean="0"/>
              <a:t>nodwch</a:t>
            </a:r>
            <a:r>
              <a:rPr lang="en-GB" sz="2400" dirty="0" smtClean="0"/>
              <a:t> </a:t>
            </a:r>
            <a:r>
              <a:rPr lang="en-GB" sz="2400" dirty="0" err="1" smtClean="0"/>
              <a:t>brif</a:t>
            </a:r>
            <a:r>
              <a:rPr lang="en-GB" sz="2400" dirty="0" smtClean="0"/>
              <a:t> </a:t>
            </a:r>
            <a:r>
              <a:rPr lang="en-GB" sz="2400" dirty="0" err="1" smtClean="0"/>
              <a:t>nodweddion</a:t>
            </a: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err="1" smtClean="0"/>
              <a:t>Dydd</a:t>
            </a:r>
            <a:r>
              <a:rPr lang="en-GB" sz="2400" dirty="0" smtClean="0"/>
              <a:t> </a:t>
            </a:r>
            <a:r>
              <a:rPr lang="en-GB" sz="2400" dirty="0" err="1" smtClean="0"/>
              <a:t>Gŵyl</a:t>
            </a:r>
            <a:r>
              <a:rPr lang="en-GB" sz="2400" dirty="0" smtClean="0"/>
              <a:t> </a:t>
            </a:r>
            <a:r>
              <a:rPr lang="en-GB" sz="2400" dirty="0" err="1" smtClean="0"/>
              <a:t>Dewi</a:t>
            </a:r>
            <a:r>
              <a:rPr lang="en-GB" sz="2400" dirty="0" smtClean="0"/>
              <a:t> </a:t>
            </a:r>
            <a:r>
              <a:rPr lang="en-GB" sz="2400" dirty="0" err="1" smtClean="0"/>
              <a:t>Sant</a:t>
            </a: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err="1" smtClean="0"/>
              <a:t>Yr</a:t>
            </a:r>
            <a:r>
              <a:rPr lang="en-GB" sz="2400" dirty="0" smtClean="0"/>
              <a:t> Eisteddfodau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Y </a:t>
            </a:r>
            <a:r>
              <a:rPr lang="en-GB" sz="2400" dirty="0" err="1" smtClean="0"/>
              <a:t>Sioe</a:t>
            </a:r>
            <a:r>
              <a:rPr lang="en-GB" sz="2400" dirty="0" smtClean="0"/>
              <a:t> </a:t>
            </a:r>
            <a:r>
              <a:rPr lang="en-GB" sz="2400" dirty="0" err="1" smtClean="0"/>
              <a:t>Frenhinol</a:t>
            </a:r>
            <a:endParaRPr lang="en-GB" sz="24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16016" y="1124744"/>
            <a:ext cx="3200400" cy="3888432"/>
          </a:xfrm>
        </p:spPr>
        <p:txBody>
          <a:bodyPr/>
          <a:lstStyle/>
          <a:p>
            <a:r>
              <a:rPr lang="en-GB" sz="2400" dirty="0" smtClean="0"/>
              <a:t>In your booklets choose one of the following and outline the key characteristics 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St </a:t>
            </a:r>
            <a:r>
              <a:rPr lang="en-GB" sz="2400" dirty="0" err="1" smtClean="0"/>
              <a:t>Davids</a:t>
            </a:r>
            <a:r>
              <a:rPr lang="en-GB" sz="2400" dirty="0" smtClean="0"/>
              <a:t> day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400" dirty="0" smtClean="0"/>
              <a:t>Eisteddfods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400" dirty="0" smtClean="0"/>
              <a:t>Royal Welsh show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1.1  </a:t>
            </a:r>
            <a:endParaRPr lang="en-GB" dirty="0"/>
          </a:p>
        </p:txBody>
      </p:sp>
      <p:pic>
        <p:nvPicPr>
          <p:cNvPr id="5" name="Picture 2" descr="C:\Users\mwatki12\AppData\Local\Microsoft\Windows\Temporary Internet Files\Content.IE5\SS3J3M3R\MM90030330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5764"/>
            <a:ext cx="1368152" cy="194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15493" y="1448828"/>
            <a:ext cx="5650992" cy="1524267"/>
          </a:xfrm>
        </p:spPr>
        <p:txBody>
          <a:bodyPr/>
          <a:lstStyle/>
          <a:p>
            <a:r>
              <a:rPr lang="en-GB" sz="2800" dirty="0" err="1" smtClean="0"/>
              <a:t>Symbolau</a:t>
            </a:r>
            <a:r>
              <a:rPr lang="en-GB" sz="2800" dirty="0" smtClean="0"/>
              <a:t> a </a:t>
            </a:r>
            <a:r>
              <a:rPr lang="en-GB" sz="2800" dirty="0" err="1" smtClean="0"/>
              <a:t>gysylltir</a:t>
            </a:r>
            <a:r>
              <a:rPr lang="en-GB" sz="2800" dirty="0" smtClean="0"/>
              <a:t> Â </a:t>
            </a:r>
            <a:r>
              <a:rPr lang="en-GB" sz="2800" dirty="0" err="1" smtClean="0"/>
              <a:t>chymru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Symbols associated with wales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812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620688"/>
            <a:ext cx="3200400" cy="3672408"/>
          </a:xfrm>
        </p:spPr>
        <p:txBody>
          <a:bodyPr>
            <a:normAutofit/>
          </a:bodyPr>
          <a:lstStyle/>
          <a:p>
            <a:pPr algn="ctr"/>
            <a:r>
              <a:rPr lang="en-GB" sz="2400" b="0" u="sng" dirty="0" smtClean="0"/>
              <a:t>Y </a:t>
            </a:r>
            <a:r>
              <a:rPr lang="en-GB" sz="2400" b="0" u="sng" dirty="0" err="1" smtClean="0"/>
              <a:t>Ddraig</a:t>
            </a:r>
            <a:r>
              <a:rPr lang="en-GB" sz="2400" b="0" u="sng" dirty="0" smtClean="0"/>
              <a:t> </a:t>
            </a:r>
            <a:r>
              <a:rPr lang="en-GB" sz="2400" b="0" u="sng" dirty="0" err="1" smtClean="0"/>
              <a:t>Goch</a:t>
            </a:r>
            <a:endParaRPr lang="en-GB" sz="2400" b="0" u="sng" dirty="0" smtClean="0"/>
          </a:p>
          <a:p>
            <a:pPr algn="ctr">
              <a:buFont typeface="Arial" pitchFamily="34" charset="0"/>
              <a:buChar char="•"/>
            </a:pPr>
            <a:r>
              <a:rPr lang="en-GB" sz="2400" b="0" dirty="0" err="1" smtClean="0"/>
              <a:t>Ymaddangos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ar</a:t>
            </a:r>
            <a:r>
              <a:rPr lang="en-GB" sz="2400" b="0" dirty="0" smtClean="0"/>
              <a:t>  fanner </a:t>
            </a:r>
            <a:r>
              <a:rPr lang="en-GB" sz="2400" b="0" dirty="0" err="1" smtClean="0"/>
              <a:t>genedlaethol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Cymru</a:t>
            </a:r>
            <a:r>
              <a:rPr lang="en-GB" sz="2400" b="0" dirty="0" smtClean="0"/>
              <a:t> </a:t>
            </a:r>
          </a:p>
          <a:p>
            <a:pPr algn="ctr">
              <a:buFont typeface="Arial" pitchFamily="34" charset="0"/>
              <a:buChar char="•"/>
            </a:pPr>
            <a:endParaRPr lang="en-GB" sz="2400" b="0" dirty="0"/>
          </a:p>
          <a:p>
            <a:pPr marL="0" indent="0" algn="ctr"/>
            <a:r>
              <a:rPr lang="en-GB" sz="2400" b="0" u="sng" dirty="0" err="1" smtClean="0"/>
              <a:t>Cennin</a:t>
            </a:r>
            <a:r>
              <a:rPr lang="en-GB" sz="2400" b="0" u="sng" dirty="0" smtClean="0"/>
              <a:t>  </a:t>
            </a:r>
            <a:r>
              <a:rPr lang="en-GB" sz="2400" b="0" u="sng" dirty="0" err="1" smtClean="0"/>
              <a:t>Pedr</a:t>
            </a:r>
            <a:endParaRPr lang="en-GB" sz="2400" b="0" u="sng" dirty="0" smtClean="0"/>
          </a:p>
          <a:p>
            <a:pPr algn="ctr">
              <a:buFont typeface="Arial" pitchFamily="34" charset="0"/>
              <a:buChar char="•"/>
            </a:pPr>
            <a:r>
              <a:rPr lang="en-GB" sz="2400" b="0" dirty="0" err="1" smtClean="0"/>
              <a:t>Blodyn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cenedlaethol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Cymru</a:t>
            </a:r>
            <a:endParaRPr lang="en-GB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620688"/>
            <a:ext cx="3200400" cy="3600400"/>
          </a:xfrm>
        </p:spPr>
        <p:txBody>
          <a:bodyPr>
            <a:normAutofit/>
          </a:bodyPr>
          <a:lstStyle/>
          <a:p>
            <a:pPr algn="ctr"/>
            <a:r>
              <a:rPr lang="en-GB" sz="2400" b="0" u="sng" dirty="0" smtClean="0"/>
              <a:t>The Red Dragon</a:t>
            </a:r>
          </a:p>
          <a:p>
            <a:pPr algn="ctr">
              <a:buFont typeface="Arial" pitchFamily="34" charset="0"/>
              <a:buChar char="•"/>
            </a:pPr>
            <a:r>
              <a:rPr lang="en-GB" sz="2400" b="0" dirty="0" smtClean="0"/>
              <a:t>Appears on the National flag of Wales</a:t>
            </a:r>
          </a:p>
          <a:p>
            <a:pPr algn="ctr"/>
            <a:endParaRPr lang="en-GB" sz="2000" b="0" dirty="0"/>
          </a:p>
          <a:p>
            <a:pPr algn="ctr"/>
            <a:r>
              <a:rPr lang="en-GB" sz="2400" b="0" u="sng" dirty="0" smtClean="0"/>
              <a:t>Daffodil </a:t>
            </a:r>
          </a:p>
          <a:p>
            <a:pPr algn="ctr">
              <a:buFont typeface="Arial" pitchFamily="34" charset="0"/>
              <a:buChar char="•"/>
            </a:pPr>
            <a:r>
              <a:rPr lang="en-GB" sz="2400" b="0" dirty="0" smtClean="0"/>
              <a:t>The National flower of Wales</a:t>
            </a:r>
            <a:endParaRPr lang="en-GB" sz="24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57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2290" name="Picture 2" descr="http://www.theflagshop.co.uk/ekmps/shops/speed/images/wales-welsh-flag-16-p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09120"/>
            <a:ext cx="3456384" cy="216024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mages5.fanpop.com/image/photos/30700000/Daffodil-flowers-30709818-1600-120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27459"/>
            <a:ext cx="295232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9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316992" cy="2907784"/>
          </a:xfrm>
        </p:spPr>
        <p:txBody>
          <a:bodyPr>
            <a:normAutofit/>
          </a:bodyPr>
          <a:lstStyle/>
          <a:p>
            <a:pPr algn="ctr"/>
            <a:r>
              <a:rPr lang="en-GB" sz="3200" dirty="0" err="1" smtClean="0"/>
              <a:t>Traddodiadau</a:t>
            </a:r>
            <a:r>
              <a:rPr lang="en-GB" sz="3200" dirty="0" smtClean="0"/>
              <a:t> ac </a:t>
            </a:r>
            <a:r>
              <a:rPr lang="en-GB" sz="3200" dirty="0" err="1" smtClean="0"/>
              <a:t>Arferion</a:t>
            </a:r>
            <a:r>
              <a:rPr lang="en-GB" sz="3200" dirty="0" smtClean="0"/>
              <a:t> </a:t>
            </a:r>
            <a:r>
              <a:rPr lang="en-GB" sz="3200" dirty="0" err="1" smtClean="0"/>
              <a:t>Cymru</a:t>
            </a:r>
            <a:endParaRPr lang="en-GB" sz="3200" dirty="0" smtClean="0"/>
          </a:p>
          <a:p>
            <a:pPr algn="ctr"/>
            <a:r>
              <a:rPr lang="en-GB" sz="2400" dirty="0" err="1" smtClean="0"/>
              <a:t>Tystysgrif</a:t>
            </a:r>
            <a:r>
              <a:rPr lang="en-GB" sz="2400" dirty="0" smtClean="0"/>
              <a:t> </a:t>
            </a:r>
            <a:r>
              <a:rPr lang="en-GB" sz="2400" dirty="0" err="1" smtClean="0"/>
              <a:t>Agored</a:t>
            </a:r>
            <a:r>
              <a:rPr lang="en-GB" sz="2400" dirty="0" smtClean="0"/>
              <a:t> </a:t>
            </a:r>
            <a:r>
              <a:rPr lang="en-GB" sz="2400" dirty="0" err="1" smtClean="0"/>
              <a:t>Cymru</a:t>
            </a:r>
            <a:endParaRPr lang="en-GB" sz="2400" dirty="0" smtClean="0"/>
          </a:p>
          <a:p>
            <a:pPr algn="ctr"/>
            <a:r>
              <a:rPr lang="en-GB" sz="2400" dirty="0" err="1" smtClean="0"/>
              <a:t>Lefel</a:t>
            </a:r>
            <a:r>
              <a:rPr lang="en-GB" sz="2400" dirty="0" smtClean="0"/>
              <a:t> 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195816"/>
          </a:xfrm>
        </p:spPr>
        <p:txBody>
          <a:bodyPr>
            <a:noAutofit/>
          </a:bodyPr>
          <a:lstStyle/>
          <a:p>
            <a:pPr algn="ctr"/>
            <a:r>
              <a:rPr lang="en-GB" sz="3200" dirty="0" smtClean="0"/>
              <a:t>The Traditions and Customs of Wales</a:t>
            </a:r>
          </a:p>
          <a:p>
            <a:pPr algn="ctr"/>
            <a:r>
              <a:rPr lang="en-GB" sz="2400" dirty="0" err="1" smtClean="0"/>
              <a:t>Agored</a:t>
            </a:r>
            <a:r>
              <a:rPr lang="en-GB" sz="2400" dirty="0" smtClean="0"/>
              <a:t> </a:t>
            </a:r>
            <a:r>
              <a:rPr lang="en-GB" sz="2400" dirty="0" err="1" smtClean="0"/>
              <a:t>Cymru</a:t>
            </a:r>
            <a:r>
              <a:rPr lang="en-GB" sz="2400" dirty="0" smtClean="0"/>
              <a:t> Qualification</a:t>
            </a:r>
          </a:p>
          <a:p>
            <a:pPr algn="ctr"/>
            <a:r>
              <a:rPr lang="en-GB" sz="2400" dirty="0" smtClean="0"/>
              <a:t>Level 1 </a:t>
            </a:r>
          </a:p>
          <a:p>
            <a:pPr algn="ctr"/>
            <a:endParaRPr lang="en-GB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Agored Cymru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92213"/>
            <a:ext cx="27813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ntn-mis-shp1/functional/marketing/College%20Logos/NPTCG-Logo-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3356372" cy="15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9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400" b="0" u="sng" dirty="0" err="1"/>
              <a:t>Gwisg</a:t>
            </a:r>
            <a:r>
              <a:rPr lang="en-GB" sz="2400" b="0" u="sng" dirty="0"/>
              <a:t> </a:t>
            </a:r>
            <a:r>
              <a:rPr lang="en-GB" sz="2400" b="0" u="sng" dirty="0" err="1"/>
              <a:t>genedlaethol</a:t>
            </a:r>
            <a:r>
              <a:rPr lang="en-GB" sz="2400" b="0" u="sng" dirty="0"/>
              <a:t> </a:t>
            </a:r>
            <a:r>
              <a:rPr lang="en-GB" sz="2400" b="0" u="sng" dirty="0" err="1"/>
              <a:t>Cymru</a:t>
            </a:r>
            <a:endParaRPr lang="en-GB" sz="2400" b="0" u="sng" dirty="0"/>
          </a:p>
          <a:p>
            <a:pPr algn="ctr"/>
            <a:r>
              <a:rPr lang="en-GB" sz="2200" b="0" dirty="0" err="1"/>
              <a:t>Arferir</a:t>
            </a:r>
            <a:r>
              <a:rPr lang="en-GB" sz="2200" b="0" dirty="0"/>
              <a:t> </a:t>
            </a:r>
            <a:r>
              <a:rPr lang="en-GB" sz="2200" b="0" dirty="0" err="1"/>
              <a:t>ei</a:t>
            </a:r>
            <a:r>
              <a:rPr lang="en-GB" sz="2200" b="0" dirty="0"/>
              <a:t> </a:t>
            </a:r>
            <a:r>
              <a:rPr lang="en-GB" sz="2200" b="0" dirty="0" err="1"/>
              <a:t>gwisgo</a:t>
            </a:r>
            <a:r>
              <a:rPr lang="en-GB" sz="2200" b="0" dirty="0"/>
              <a:t> </a:t>
            </a:r>
            <a:r>
              <a:rPr lang="en-GB" sz="2200" b="0" dirty="0" err="1"/>
              <a:t>gan</a:t>
            </a:r>
            <a:r>
              <a:rPr lang="en-GB" sz="2200" b="0" dirty="0"/>
              <a:t> </a:t>
            </a:r>
            <a:r>
              <a:rPr lang="en-GB" sz="2200" b="0" dirty="0" err="1"/>
              <a:t>blant</a:t>
            </a:r>
            <a:r>
              <a:rPr lang="en-GB" sz="2200" b="0" dirty="0"/>
              <a:t> </a:t>
            </a:r>
            <a:r>
              <a:rPr lang="en-GB" sz="2200" b="0" dirty="0" err="1"/>
              <a:t>yn</a:t>
            </a:r>
            <a:r>
              <a:rPr lang="en-GB" sz="2200" b="0" dirty="0"/>
              <a:t> </a:t>
            </a:r>
            <a:r>
              <a:rPr lang="en-GB" sz="2200" b="0" dirty="0" err="1"/>
              <a:t>yr</a:t>
            </a:r>
            <a:r>
              <a:rPr lang="en-GB" sz="2200" b="0" dirty="0"/>
              <a:t> </a:t>
            </a:r>
            <a:r>
              <a:rPr lang="en-GB" sz="2200" b="0" dirty="0" err="1"/>
              <a:t>ysgol</a:t>
            </a:r>
            <a:r>
              <a:rPr lang="en-GB" sz="2200" b="0" dirty="0"/>
              <a:t> </a:t>
            </a:r>
            <a:r>
              <a:rPr lang="en-GB" sz="2200" b="0" dirty="0" err="1"/>
              <a:t>ar</a:t>
            </a:r>
            <a:r>
              <a:rPr lang="en-GB" sz="2200" b="0" dirty="0"/>
              <a:t> </a:t>
            </a:r>
            <a:r>
              <a:rPr lang="en-GB" sz="2200" b="0" dirty="0" err="1"/>
              <a:t>ddydd</a:t>
            </a:r>
            <a:r>
              <a:rPr lang="en-GB" sz="2200" b="0" dirty="0"/>
              <a:t> </a:t>
            </a:r>
            <a:r>
              <a:rPr lang="en-GB" sz="2200" b="0" dirty="0" err="1"/>
              <a:t>Gŵyl</a:t>
            </a:r>
            <a:r>
              <a:rPr lang="en-GB" sz="2200" b="0" dirty="0"/>
              <a:t> </a:t>
            </a:r>
            <a:r>
              <a:rPr lang="en-GB" sz="2200" b="0" dirty="0" err="1"/>
              <a:t>Dewi</a:t>
            </a:r>
            <a:r>
              <a:rPr lang="en-GB" sz="2200" b="0" dirty="0"/>
              <a:t> </a:t>
            </a:r>
            <a:r>
              <a:rPr lang="en-GB" sz="2200" b="0" dirty="0" err="1"/>
              <a:t>ond</a:t>
            </a:r>
            <a:r>
              <a:rPr lang="en-GB" sz="2200" b="0" dirty="0"/>
              <a:t> </a:t>
            </a:r>
            <a:r>
              <a:rPr lang="en-GB" sz="2200" b="0" dirty="0" err="1"/>
              <a:t>mae’r</a:t>
            </a:r>
            <a:r>
              <a:rPr lang="en-GB" sz="2200" b="0" dirty="0"/>
              <a:t> </a:t>
            </a:r>
            <a:r>
              <a:rPr lang="en-GB" sz="2200" b="0" dirty="0" err="1"/>
              <a:t>crysau</a:t>
            </a:r>
            <a:r>
              <a:rPr lang="en-GB" sz="2200" b="0" dirty="0"/>
              <a:t> </a:t>
            </a:r>
            <a:r>
              <a:rPr lang="en-GB" sz="2200" b="0" dirty="0" err="1"/>
              <a:t>rygbi</a:t>
            </a:r>
            <a:r>
              <a:rPr lang="en-GB" sz="2200" b="0" dirty="0"/>
              <a:t> </a:t>
            </a:r>
            <a:r>
              <a:rPr lang="en-GB" sz="2200" b="0" dirty="0" err="1"/>
              <a:t>yn</a:t>
            </a:r>
            <a:r>
              <a:rPr lang="en-GB" sz="2200" b="0" dirty="0"/>
              <a:t> </a:t>
            </a:r>
            <a:r>
              <a:rPr lang="en-GB" sz="2200" b="0" dirty="0" err="1"/>
              <a:t>cael</a:t>
            </a:r>
            <a:r>
              <a:rPr lang="en-GB" sz="2200" b="0" dirty="0"/>
              <a:t> </a:t>
            </a:r>
            <a:r>
              <a:rPr lang="en-GB" sz="2200" b="0" dirty="0" err="1"/>
              <a:t>eu</a:t>
            </a:r>
            <a:r>
              <a:rPr lang="en-GB" sz="2200" b="0" dirty="0"/>
              <a:t> </a:t>
            </a:r>
            <a:r>
              <a:rPr lang="en-GB" sz="2200" b="0" dirty="0" err="1"/>
              <a:t>gweld</a:t>
            </a:r>
            <a:r>
              <a:rPr lang="en-GB" sz="2200" b="0" dirty="0"/>
              <a:t> </a:t>
            </a:r>
            <a:r>
              <a:rPr lang="en-GB" sz="2200" b="0" dirty="0" err="1"/>
              <a:t>yn</a:t>
            </a:r>
            <a:r>
              <a:rPr lang="en-GB" sz="2200" b="0" dirty="0"/>
              <a:t> </a:t>
            </a:r>
            <a:r>
              <a:rPr lang="en-GB" sz="2200" b="0" dirty="0" err="1"/>
              <a:t>fwy</a:t>
            </a:r>
            <a:r>
              <a:rPr lang="en-GB" sz="2200" b="0" dirty="0"/>
              <a:t> </a:t>
            </a:r>
            <a:r>
              <a:rPr lang="en-GB" sz="2200" b="0" dirty="0" err="1"/>
              <a:t>aml</a:t>
            </a:r>
            <a:r>
              <a:rPr lang="en-GB" sz="2200" b="0" dirty="0"/>
              <a:t>.</a:t>
            </a:r>
          </a:p>
          <a:p>
            <a:pPr algn="ctr"/>
            <a:r>
              <a:rPr lang="en-GB" sz="2400" b="0" u="sng" dirty="0" err="1" smtClean="0"/>
              <a:t>Pêl</a:t>
            </a:r>
            <a:r>
              <a:rPr lang="en-GB" sz="2400" b="0" u="sng" dirty="0" smtClean="0"/>
              <a:t> </a:t>
            </a:r>
            <a:r>
              <a:rPr lang="en-GB" sz="2400" b="0" u="sng" dirty="0" err="1" smtClean="0"/>
              <a:t>Rygbi</a:t>
            </a:r>
            <a:endParaRPr lang="en-GB" sz="2400" b="0" u="sng" dirty="0" smtClean="0"/>
          </a:p>
          <a:p>
            <a:pPr algn="ctr"/>
            <a:r>
              <a:rPr lang="en-GB" sz="2200" b="0" dirty="0" smtClean="0"/>
              <a:t>Y </a:t>
            </a:r>
            <a:r>
              <a:rPr lang="en-GB" sz="2200" b="0" dirty="0" err="1" smtClean="0"/>
              <a:t>pêl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gyda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siâp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nodedig</a:t>
            </a:r>
            <a:r>
              <a:rPr lang="en-GB" sz="2200" b="0" dirty="0" smtClean="0"/>
              <a:t> a </a:t>
            </a:r>
            <a:r>
              <a:rPr lang="en-GB" sz="2200" b="0" dirty="0" err="1" smtClean="0"/>
              <a:t>ddefnyddir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yn</a:t>
            </a:r>
            <a:r>
              <a:rPr lang="en-GB" sz="2200" b="0" dirty="0" smtClean="0"/>
              <a:t> y </a:t>
            </a:r>
            <a:r>
              <a:rPr lang="en-GB" sz="2200" b="0" dirty="0" err="1" smtClean="0"/>
              <a:t>gemau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rygbi</a:t>
            </a:r>
            <a:endParaRPr lang="en-GB" sz="2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405991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GB" sz="2400" b="0" u="sng" dirty="0" smtClean="0"/>
              <a:t>National costume of Wales</a:t>
            </a:r>
          </a:p>
          <a:p>
            <a:pPr algn="ctr"/>
            <a:r>
              <a:rPr lang="en-GB" sz="2200" b="0" dirty="0" smtClean="0"/>
              <a:t>Usually worn by children in schools on St David’s day but overtaken by the rugby shirt</a:t>
            </a:r>
            <a:r>
              <a:rPr lang="en-GB" sz="2000" b="0" dirty="0" smtClean="0"/>
              <a:t>.</a:t>
            </a:r>
          </a:p>
          <a:p>
            <a:pPr algn="ctr"/>
            <a:endParaRPr lang="en-GB" sz="2000" b="0" dirty="0" smtClean="0"/>
          </a:p>
          <a:p>
            <a:pPr algn="ctr"/>
            <a:r>
              <a:rPr lang="en-GB" sz="2400" b="0" u="sng" dirty="0" smtClean="0"/>
              <a:t>Rugby ball</a:t>
            </a:r>
          </a:p>
          <a:p>
            <a:pPr algn="ctr"/>
            <a:r>
              <a:rPr lang="en-GB" sz="2200" b="0" dirty="0" smtClean="0"/>
              <a:t>The distinctive shaped ball used in rugby games</a:t>
            </a:r>
          </a:p>
          <a:p>
            <a:pPr algn="ctr"/>
            <a:endParaRPr lang="en-GB" sz="24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://news.bbcimg.co.uk/media/images/66146000/jpg/_66146098_stdavids_taylo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57192"/>
            <a:ext cx="1872208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1.gstatic.com/images?q=tbn:ANd9GcRpsK1-JwMoa4gg3Oc3RafRVj5WE6soQtfO4ZH0n4A6Qf1gTJ2QpA:blog.lovell-rugby.co.uk/wp-content/uploads/2008/10/wales-replica-home-2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157191"/>
            <a:ext cx="2000250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ser78.websitewizard.com/images/Rugby-Gifts/Wales-Leather-Rugby-Ball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93195"/>
            <a:ext cx="1995686" cy="154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7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55576" y="692696"/>
            <a:ext cx="3200400" cy="4248472"/>
          </a:xfrm>
        </p:spPr>
        <p:txBody>
          <a:bodyPr>
            <a:normAutofit fontScale="92500"/>
          </a:bodyPr>
          <a:lstStyle/>
          <a:p>
            <a:pPr algn="ctr"/>
            <a:r>
              <a:rPr lang="en-GB" sz="2400" b="0" u="sng" dirty="0" err="1"/>
              <a:t>Picau</a:t>
            </a:r>
            <a:r>
              <a:rPr lang="en-GB" sz="2400" b="0" u="sng" dirty="0"/>
              <a:t> </a:t>
            </a:r>
            <a:r>
              <a:rPr lang="en-GB" sz="2400" b="0" u="sng" dirty="0" err="1"/>
              <a:t>ar</a:t>
            </a:r>
            <a:r>
              <a:rPr lang="en-GB" sz="2400" b="0" u="sng" dirty="0"/>
              <a:t> y </a:t>
            </a:r>
            <a:r>
              <a:rPr lang="en-GB" sz="2400" b="0" u="sng" dirty="0" err="1"/>
              <a:t>maen</a:t>
            </a:r>
            <a:endParaRPr lang="en-GB" sz="2400" b="0" u="sng" dirty="0"/>
          </a:p>
          <a:p>
            <a:r>
              <a:rPr lang="en-GB" sz="1800" b="0" dirty="0"/>
              <a:t>Math o </a:t>
            </a:r>
            <a:r>
              <a:rPr lang="en-GB" sz="1800" b="0" dirty="0" err="1"/>
              <a:t>gacen</a:t>
            </a:r>
            <a:r>
              <a:rPr lang="en-GB" sz="1800" b="0" dirty="0"/>
              <a:t> </a:t>
            </a:r>
            <a:r>
              <a:rPr lang="en-GB" sz="1800" b="0" dirty="0" err="1"/>
              <a:t>wedi</a:t>
            </a:r>
            <a:r>
              <a:rPr lang="en-GB" sz="1800" b="0" dirty="0"/>
              <a:t> </a:t>
            </a:r>
            <a:r>
              <a:rPr lang="en-GB" sz="1800" b="0" dirty="0" err="1"/>
              <a:t>coginio</a:t>
            </a:r>
            <a:r>
              <a:rPr lang="en-GB" sz="1800" b="0" dirty="0"/>
              <a:t> </a:t>
            </a:r>
            <a:r>
              <a:rPr lang="en-GB" sz="1800" b="0" dirty="0" err="1"/>
              <a:t>ar</a:t>
            </a:r>
            <a:r>
              <a:rPr lang="en-GB" sz="1800" b="0" dirty="0"/>
              <a:t> </a:t>
            </a:r>
            <a:r>
              <a:rPr lang="en-GB" sz="1800" b="0" dirty="0" err="1"/>
              <a:t>radell</a:t>
            </a:r>
            <a:endParaRPr lang="en-GB" sz="1800" b="0" dirty="0"/>
          </a:p>
          <a:p>
            <a:pPr algn="ctr"/>
            <a:r>
              <a:rPr lang="en-GB" sz="2400" b="0" u="sng" dirty="0" err="1"/>
              <a:t>Cennin</a:t>
            </a:r>
            <a:endParaRPr lang="en-GB" sz="2400" b="0" u="sng" dirty="0"/>
          </a:p>
          <a:p>
            <a:r>
              <a:rPr lang="en-GB" sz="1800" b="0" dirty="0" err="1"/>
              <a:t>Defnyddir</a:t>
            </a:r>
            <a:r>
              <a:rPr lang="en-GB" sz="1800" b="0" dirty="0"/>
              <a:t> </a:t>
            </a:r>
            <a:r>
              <a:rPr lang="en-GB" sz="1800" b="0" dirty="0" err="1"/>
              <a:t>mewn</a:t>
            </a:r>
            <a:r>
              <a:rPr lang="en-GB" sz="1800" b="0" dirty="0"/>
              <a:t> </a:t>
            </a:r>
            <a:r>
              <a:rPr lang="en-GB" sz="1800" b="0" dirty="0" err="1"/>
              <a:t>rysetiau</a:t>
            </a:r>
            <a:r>
              <a:rPr lang="en-GB" sz="1800" b="0" dirty="0"/>
              <a:t>  </a:t>
            </a:r>
            <a:r>
              <a:rPr lang="en-GB" sz="1800" b="0" dirty="0" err="1"/>
              <a:t>Cymreig</a:t>
            </a:r>
            <a:endParaRPr lang="en-GB" sz="1800" b="0" dirty="0"/>
          </a:p>
          <a:p>
            <a:pPr algn="ctr"/>
            <a:r>
              <a:rPr lang="en-GB" sz="2400" b="0" u="sng" dirty="0" err="1"/>
              <a:t>Medd</a:t>
            </a:r>
            <a:r>
              <a:rPr lang="en-GB" sz="2400" b="0" u="sng" dirty="0"/>
              <a:t> </a:t>
            </a:r>
            <a:r>
              <a:rPr lang="en-GB" sz="2400" b="0" u="sng" dirty="0" err="1"/>
              <a:t>Cymraeg</a:t>
            </a:r>
            <a:endParaRPr lang="en-GB" sz="2400" b="0" u="sng" dirty="0"/>
          </a:p>
          <a:p>
            <a:r>
              <a:rPr lang="en-GB" sz="1800" b="0" dirty="0" err="1"/>
              <a:t>Diod</a:t>
            </a:r>
            <a:r>
              <a:rPr lang="en-GB" sz="1800" b="0" dirty="0"/>
              <a:t> </a:t>
            </a:r>
            <a:r>
              <a:rPr lang="en-GB" sz="1800" b="0" dirty="0" err="1"/>
              <a:t>feddwol</a:t>
            </a:r>
            <a:r>
              <a:rPr lang="en-GB" sz="1800" b="0" dirty="0"/>
              <a:t> </a:t>
            </a:r>
            <a:r>
              <a:rPr lang="en-GB" sz="1800" b="0" dirty="0" err="1"/>
              <a:t>gryf</a:t>
            </a:r>
            <a:r>
              <a:rPr lang="en-GB" sz="1800" b="0" dirty="0"/>
              <a:t> </a:t>
            </a:r>
            <a:r>
              <a:rPr lang="en-GB" sz="1800" b="0" dirty="0" err="1"/>
              <a:t>wedi</a:t>
            </a:r>
            <a:r>
              <a:rPr lang="en-GB" sz="1800" b="0" dirty="0"/>
              <a:t> </a:t>
            </a:r>
            <a:r>
              <a:rPr lang="en-GB" sz="1800" b="0" dirty="0" err="1"/>
              <a:t>gwneud</a:t>
            </a:r>
            <a:r>
              <a:rPr lang="en-GB" sz="1800" b="0" dirty="0"/>
              <a:t> o </a:t>
            </a:r>
            <a:r>
              <a:rPr lang="en-GB" sz="1800" b="0" dirty="0" err="1" smtClean="0"/>
              <a:t>fêl</a:t>
            </a:r>
            <a:endParaRPr lang="en-GB" sz="1800" b="0" dirty="0"/>
          </a:p>
          <a:p>
            <a:pPr algn="ctr"/>
            <a:r>
              <a:rPr lang="en-GB" sz="2400" b="0" u="sng" dirty="0" err="1"/>
              <a:t>Cawl</a:t>
            </a:r>
            <a:endParaRPr lang="en-GB" sz="2400" b="0" u="sng" dirty="0"/>
          </a:p>
          <a:p>
            <a:r>
              <a:rPr lang="en-GB" sz="1800" b="0" dirty="0" err="1" smtClean="0"/>
              <a:t>Hylif</a:t>
            </a:r>
            <a:r>
              <a:rPr lang="en-GB" sz="1800" b="0" dirty="0" smtClean="0"/>
              <a:t> </a:t>
            </a:r>
            <a:r>
              <a:rPr lang="en-GB" sz="1800" b="0" dirty="0" err="1"/>
              <a:t>trwchus</a:t>
            </a:r>
            <a:r>
              <a:rPr lang="en-GB" sz="1800" b="0" dirty="0"/>
              <a:t> </a:t>
            </a:r>
            <a:r>
              <a:rPr lang="en-GB" sz="1800" b="0" dirty="0" err="1" smtClean="0"/>
              <a:t>wedi’i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wneud</a:t>
            </a:r>
            <a:r>
              <a:rPr lang="en-GB" sz="1800" b="0" dirty="0" smtClean="0"/>
              <a:t> </a:t>
            </a:r>
            <a:r>
              <a:rPr lang="en-GB" sz="1800" b="0" dirty="0" err="1"/>
              <a:t>gyda</a:t>
            </a:r>
            <a:r>
              <a:rPr lang="en-GB" sz="1800" b="0" dirty="0"/>
              <a:t> </a:t>
            </a:r>
            <a:r>
              <a:rPr lang="en-GB" sz="1800" b="0" dirty="0" err="1"/>
              <a:t>chig</a:t>
            </a:r>
            <a:r>
              <a:rPr lang="en-GB" sz="1800" b="0" dirty="0"/>
              <a:t> </a:t>
            </a:r>
            <a:r>
              <a:rPr lang="en-GB" sz="1800" b="0" dirty="0" err="1"/>
              <a:t>dafad</a:t>
            </a:r>
            <a:r>
              <a:rPr lang="en-GB" sz="1800" b="0" dirty="0"/>
              <a:t> </a:t>
            </a:r>
            <a:r>
              <a:rPr lang="en-GB" sz="1800" b="0" dirty="0" err="1"/>
              <a:t>yn</a:t>
            </a:r>
            <a:r>
              <a:rPr lang="en-GB" sz="1800" b="0" dirty="0"/>
              <a:t> </a:t>
            </a:r>
            <a:r>
              <a:rPr lang="en-GB" sz="1800" b="0" dirty="0" err="1"/>
              <a:t>draddodiadol</a:t>
            </a:r>
            <a:endParaRPr lang="en-GB" sz="1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96755" y="764703"/>
            <a:ext cx="3200400" cy="4378495"/>
          </a:xfrm>
        </p:spPr>
        <p:txBody>
          <a:bodyPr>
            <a:normAutofit fontScale="92500"/>
          </a:bodyPr>
          <a:lstStyle/>
          <a:p>
            <a:pPr algn="ctr"/>
            <a:r>
              <a:rPr lang="en-GB" sz="2400" b="0" u="sng" dirty="0" smtClean="0"/>
              <a:t>Welsh cakes</a:t>
            </a:r>
          </a:p>
          <a:p>
            <a:pPr algn="ctr"/>
            <a:r>
              <a:rPr lang="en-GB" sz="1800" b="0" dirty="0" smtClean="0"/>
              <a:t>A type of drop scone baked on a griddle</a:t>
            </a:r>
          </a:p>
          <a:p>
            <a:pPr algn="ctr"/>
            <a:r>
              <a:rPr lang="en-GB" sz="2400" b="0" u="sng" dirty="0" smtClean="0"/>
              <a:t>Leeks</a:t>
            </a:r>
          </a:p>
          <a:p>
            <a:pPr algn="ctr"/>
            <a:r>
              <a:rPr lang="en-GB" sz="1800" b="0" dirty="0" smtClean="0"/>
              <a:t>Traditionally used in Welsh recipes</a:t>
            </a:r>
          </a:p>
          <a:p>
            <a:pPr algn="ctr"/>
            <a:r>
              <a:rPr lang="en-GB" sz="2400" b="0" u="sng" dirty="0" smtClean="0"/>
              <a:t>Welsh mead</a:t>
            </a:r>
          </a:p>
          <a:p>
            <a:pPr algn="ctr"/>
            <a:r>
              <a:rPr lang="en-GB" sz="1800" b="0" dirty="0" smtClean="0"/>
              <a:t>A very potent alcoholic drink made from honey </a:t>
            </a:r>
          </a:p>
          <a:p>
            <a:pPr algn="ctr"/>
            <a:r>
              <a:rPr lang="en-GB" sz="2400" b="0" u="sng" dirty="0" err="1" smtClean="0"/>
              <a:t>Cawl</a:t>
            </a:r>
            <a:endParaRPr lang="en-GB" sz="2400" b="0" u="sng" dirty="0" smtClean="0"/>
          </a:p>
          <a:p>
            <a:pPr algn="ctr"/>
            <a:r>
              <a:rPr lang="en-GB" sz="1800" b="0" dirty="0" smtClean="0"/>
              <a:t>A broth usually made with mutton</a:t>
            </a:r>
          </a:p>
          <a:p>
            <a:pPr algn="ctr"/>
            <a:endParaRPr lang="en-GB" sz="18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Bwyd</a:t>
            </a:r>
            <a:r>
              <a:rPr lang="en-GB" dirty="0" smtClean="0"/>
              <a:t> / food</a:t>
            </a:r>
            <a:endParaRPr lang="en-GB" dirty="0"/>
          </a:p>
        </p:txBody>
      </p:sp>
      <p:pic>
        <p:nvPicPr>
          <p:cNvPr id="4100" name="Picture 4" descr="http://t0.gstatic.com/images?q=tbn:ANd9GcTHYeKjtsst33wUM1asmJ6rzy4xXPM_Hl3B7nNKXJO7oyw-YwCV9A:www.blogcdn.com/www.parentdish.co.uk/media/2011/02/welsh-cake-300a-02221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57192"/>
            <a:ext cx="172819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bonappetit.com/images/tips_tools_ingredients/ingredients/ttar_leek_v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157513"/>
            <a:ext cx="1656184" cy="151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earthy.uk.com/wp-content/uploads/2012/09/Welsh-Caw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43199"/>
            <a:ext cx="1897782" cy="151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mossyskull.com/images/mead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87" y="5143199"/>
            <a:ext cx="1872208" cy="15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3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eich</a:t>
            </a:r>
            <a:r>
              <a:rPr lang="en-GB" dirty="0" smtClean="0"/>
              <a:t> </a:t>
            </a:r>
            <a:r>
              <a:rPr lang="en-GB" dirty="0" err="1" smtClean="0"/>
              <a:t>pecyn</a:t>
            </a:r>
            <a:r>
              <a:rPr lang="en-GB" dirty="0" smtClean="0"/>
              <a:t> </a:t>
            </a:r>
            <a:r>
              <a:rPr lang="en-GB" dirty="0" err="1" smtClean="0"/>
              <a:t>disgrifiwch</a:t>
            </a:r>
            <a:r>
              <a:rPr lang="en-GB" dirty="0" smtClean="0"/>
              <a:t> un symbol a </a:t>
            </a:r>
            <a:r>
              <a:rPr lang="en-GB" dirty="0" err="1" smtClean="0"/>
              <a:t>gysylltir</a:t>
            </a:r>
            <a:r>
              <a:rPr lang="en-GB" dirty="0" smtClean="0"/>
              <a:t> â </a:t>
            </a:r>
            <a:r>
              <a:rPr lang="en-GB" dirty="0" err="1" smtClean="0"/>
              <a:t>Chymru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 algn="ctr">
              <a:buFont typeface="Arial" pitchFamily="34" charset="0"/>
              <a:buChar char="•"/>
            </a:pPr>
            <a:r>
              <a:rPr lang="en-GB" dirty="0" smtClean="0"/>
              <a:t>In your booklets describe one of the symbols associated with Wales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1.2</a:t>
            </a:r>
            <a:endParaRPr lang="en-GB" dirty="0"/>
          </a:p>
        </p:txBody>
      </p:sp>
      <p:pic>
        <p:nvPicPr>
          <p:cNvPr id="7" name="Picture 6" descr="C:\Users\mwatki12\AppData\Local\Microsoft\Windows\Temporary Internet Files\Content.IE5\SS3J3M3R\MM90030330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44434"/>
            <a:ext cx="1368152" cy="194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9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Chwareuon</a:t>
            </a:r>
            <a:r>
              <a:rPr lang="en-GB" dirty="0" smtClean="0"/>
              <a:t> </a:t>
            </a:r>
            <a:r>
              <a:rPr lang="en-GB" dirty="0" err="1" smtClean="0"/>
              <a:t>traddodiaol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Sporting traditions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5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836712"/>
            <a:ext cx="3200400" cy="460851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200" b="0" dirty="0" err="1" smtClean="0"/>
              <a:t>Chwareuon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adnabyddus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Cymru</a:t>
            </a:r>
            <a:endParaRPr lang="en-GB" sz="22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200" b="0" dirty="0" err="1" smtClean="0"/>
              <a:t>Dechreuodd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yn</a:t>
            </a:r>
            <a:r>
              <a:rPr lang="en-GB" sz="2200" b="0" dirty="0" smtClean="0"/>
              <a:t> 1850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200" b="0" dirty="0" smtClean="0"/>
              <a:t>Yr ddau o’r  twrnameintiau </a:t>
            </a:r>
            <a:r>
              <a:rPr lang="cy-GB" sz="2200" b="0" dirty="0"/>
              <a:t>mwyaf poblogaidd </a:t>
            </a:r>
            <a:r>
              <a:rPr lang="cy-GB" sz="2200" b="0" dirty="0" smtClean="0"/>
              <a:t>yw </a:t>
            </a:r>
            <a:r>
              <a:rPr lang="cy-GB" sz="2200" b="0" dirty="0"/>
              <a:t>y Chwe Gwlad a Chwpan y Byd</a:t>
            </a:r>
            <a:r>
              <a:rPr lang="cy-GB" sz="2200" b="0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200" b="0" dirty="0"/>
              <a:t>Mae gan </a:t>
            </a:r>
            <a:r>
              <a:rPr lang="cy-GB" sz="2200" b="0" dirty="0" smtClean="0"/>
              <a:t>rygbi (undeb)15 </a:t>
            </a:r>
            <a:r>
              <a:rPr lang="cy-GB" sz="2200" b="0" dirty="0"/>
              <a:t>chwaraewr a rygbi'r </a:t>
            </a:r>
            <a:r>
              <a:rPr lang="cy-GB" sz="2200" b="0" dirty="0" smtClean="0"/>
              <a:t>(</a:t>
            </a:r>
            <a:r>
              <a:rPr lang="cy-GB" sz="2200" b="0" dirty="0" err="1" smtClean="0"/>
              <a:t>gyngrhair</a:t>
            </a:r>
            <a:r>
              <a:rPr lang="cy-GB" sz="2200" b="0" dirty="0" smtClean="0"/>
              <a:t>)16 chwaraewr  </a:t>
            </a:r>
            <a:endParaRPr lang="en-GB" sz="22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cy-GB" sz="2200" b="0" dirty="0"/>
              <a:t>Mae'r cae cartref yn Stadiwm y Mileniwm, Caerdydd</a:t>
            </a:r>
            <a:endParaRPr lang="en-GB" sz="2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908720"/>
            <a:ext cx="3200400" cy="410708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Well known sport of Wales.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Started in 1850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Two most popular tournaments are Six Nations and The World Cup.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Rugby union has 15 players and Rugby league has 16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The home pitch is The Millennium Stadium, Cardiff.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Rygbi</a:t>
            </a:r>
            <a:r>
              <a:rPr lang="en-GB" dirty="0" smtClean="0"/>
              <a:t> / Rugby </a:t>
            </a:r>
            <a:endParaRPr lang="en-GB" dirty="0"/>
          </a:p>
        </p:txBody>
      </p:sp>
      <p:pic>
        <p:nvPicPr>
          <p:cNvPr id="5" name="Picture 6" descr="http://user78.websitewizard.com/images/Rugby-Gifts/Wales-Leather-Rugby-Ba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015808"/>
            <a:ext cx="1995686" cy="154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err="1" smtClean="0"/>
              <a:t>Dechreuodd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1976 </a:t>
            </a:r>
            <a:r>
              <a:rPr lang="en-GB" dirty="0" err="1" smtClean="0"/>
              <a:t>gyda</a:t>
            </a:r>
            <a:r>
              <a:rPr lang="en-GB" dirty="0" smtClean="0"/>
              <a:t> 86 o </a:t>
            </a:r>
            <a:r>
              <a:rPr lang="en-GB" dirty="0" err="1" smtClean="0"/>
              <a:t>redwyr</a:t>
            </a: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dirty="0" err="1" smtClean="0"/>
              <a:t>Rwan</a:t>
            </a:r>
            <a:r>
              <a:rPr lang="en-GB" dirty="0" smtClean="0"/>
              <a:t> </a:t>
            </a:r>
            <a:r>
              <a:rPr lang="en-GB" dirty="0" err="1" smtClean="0"/>
              <a:t>mae’r</a:t>
            </a:r>
            <a:r>
              <a:rPr lang="en-GB" dirty="0" smtClean="0"/>
              <a:t> </a:t>
            </a:r>
            <a:r>
              <a:rPr lang="en-GB" dirty="0" err="1" smtClean="0"/>
              <a:t>niferoedd</a:t>
            </a:r>
            <a:r>
              <a:rPr lang="en-GB" dirty="0" smtClean="0"/>
              <a:t> </a:t>
            </a:r>
            <a:r>
              <a:rPr lang="en-GB" dirty="0" err="1" smtClean="0"/>
              <a:t>dros</a:t>
            </a:r>
            <a:r>
              <a:rPr lang="en-GB" dirty="0" smtClean="0"/>
              <a:t> 500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dirty="0" err="1" smtClean="0"/>
              <a:t>Rhas</a:t>
            </a:r>
            <a:r>
              <a:rPr lang="en-GB" dirty="0" smtClean="0"/>
              <a:t> 10 </a:t>
            </a:r>
            <a:r>
              <a:rPr lang="en-GB" dirty="0" err="1" smtClean="0"/>
              <a:t>milltir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fyny</a:t>
            </a:r>
            <a:r>
              <a:rPr lang="en-GB" dirty="0" smtClean="0"/>
              <a:t> ac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lawr</a:t>
            </a:r>
            <a:r>
              <a:rPr lang="en-GB" dirty="0" smtClean="0"/>
              <a:t> </a:t>
            </a:r>
            <a:r>
              <a:rPr lang="en-GB" dirty="0" err="1" smtClean="0"/>
              <a:t>yr</a:t>
            </a:r>
            <a:r>
              <a:rPr lang="en-GB" dirty="0" smtClean="0"/>
              <a:t> </a:t>
            </a:r>
            <a:r>
              <a:rPr lang="en-GB" dirty="0" err="1" smtClean="0"/>
              <a:t>Wyddfa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Started in 1976 with 86 runners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Now has over 500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10 mile race up and back down Snowdon</a:t>
            </a:r>
            <a:endParaRPr lang="en-GB" dirty="0"/>
          </a:p>
          <a:p>
            <a:pPr marL="457200" indent="-457200">
              <a:buFont typeface="Arial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Ras</a:t>
            </a:r>
            <a:r>
              <a:rPr lang="en-GB" dirty="0" smtClean="0"/>
              <a:t> </a:t>
            </a:r>
            <a:r>
              <a:rPr lang="en-GB" dirty="0" err="1" smtClean="0"/>
              <a:t>yr</a:t>
            </a:r>
            <a:r>
              <a:rPr lang="en-GB" dirty="0" smtClean="0"/>
              <a:t> </a:t>
            </a:r>
            <a:r>
              <a:rPr lang="en-GB" dirty="0" err="1" smtClean="0"/>
              <a:t>Wyddfa</a:t>
            </a:r>
            <a:r>
              <a:rPr lang="en-GB" dirty="0" smtClean="0"/>
              <a:t>/ Snowdon race</a:t>
            </a:r>
            <a:endParaRPr lang="en-GB" dirty="0"/>
          </a:p>
        </p:txBody>
      </p:sp>
      <p:pic>
        <p:nvPicPr>
          <p:cNvPr id="8194" name="Picture 2" descr="http://sportpicturescymru.com/images/DSC_0035-001t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528392" cy="218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92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297979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b="0" dirty="0" err="1" smtClean="0"/>
              <a:t>Dechreuodd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yn</a:t>
            </a:r>
            <a:r>
              <a:rPr lang="en-GB" sz="1800" b="0" dirty="0" smtClean="0"/>
              <a:t> 1985</a:t>
            </a:r>
          </a:p>
          <a:p>
            <a:pPr>
              <a:buFont typeface="Arial" pitchFamily="34" charset="0"/>
              <a:buChar char="•"/>
            </a:pPr>
            <a:r>
              <a:rPr lang="en-GB" sz="1800" b="0" dirty="0" err="1" smtClean="0"/>
              <a:t>Cynhelir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yn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Llanwrtyd</a:t>
            </a:r>
            <a:endParaRPr lang="en-GB" sz="1800" b="0" dirty="0" smtClean="0"/>
          </a:p>
          <a:p>
            <a:pPr>
              <a:buFont typeface="Arial" pitchFamily="34" charset="0"/>
              <a:buChar char="•"/>
            </a:pPr>
            <a:r>
              <a:rPr lang="en-GB" sz="1800" b="0" dirty="0" smtClean="0"/>
              <a:t> </a:t>
            </a:r>
            <a:r>
              <a:rPr lang="en-GB" sz="1800" b="0" dirty="0" err="1" smtClean="0"/>
              <a:t>Mae’r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cystadleuwyr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yn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nofio</a:t>
            </a:r>
            <a:r>
              <a:rPr lang="en-GB" sz="1800" b="0" dirty="0" smtClean="0"/>
              <a:t> 120 </a:t>
            </a:r>
            <a:r>
              <a:rPr lang="en-GB" sz="1800" b="0" dirty="0" err="1"/>
              <a:t>c</a:t>
            </a:r>
            <a:r>
              <a:rPr lang="en-GB" sz="1800" b="0" dirty="0" err="1" smtClean="0"/>
              <a:t>anllath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yn</a:t>
            </a:r>
            <a:r>
              <a:rPr lang="en-GB" sz="1800" b="0" dirty="0" smtClean="0"/>
              <a:t> y </a:t>
            </a:r>
            <a:r>
              <a:rPr lang="en-GB" sz="1800" b="0" dirty="0" err="1" smtClean="0"/>
              <a:t>gors</a:t>
            </a:r>
            <a:r>
              <a:rPr lang="en-GB" sz="1800" b="0" dirty="0" smtClean="0"/>
              <a:t> fawn </a:t>
            </a:r>
          </a:p>
          <a:p>
            <a:pPr>
              <a:buFont typeface="Arial" pitchFamily="34" charset="0"/>
              <a:buChar char="•"/>
            </a:pPr>
            <a:r>
              <a:rPr lang="en-GB" sz="1800" b="0" dirty="0" err="1" smtClean="0"/>
              <a:t>Mae’r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arian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o’r</a:t>
            </a:r>
            <a:r>
              <a:rPr lang="en-GB" sz="1800" b="0" dirty="0" smtClean="0"/>
              <a:t> </a:t>
            </a:r>
            <a:r>
              <a:rPr lang="en-GB" sz="1800" b="0" dirty="0" err="1"/>
              <a:t>g</a:t>
            </a:r>
            <a:r>
              <a:rPr lang="en-GB" sz="1800" b="0" dirty="0" err="1" smtClean="0"/>
              <a:t>ystadleuaeth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yn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mynd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i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elusen</a:t>
            </a:r>
            <a:endParaRPr lang="en-GB" sz="1800" b="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b="0" dirty="0" smtClean="0"/>
              <a:t>Started in 1985</a:t>
            </a:r>
          </a:p>
          <a:p>
            <a:pPr>
              <a:buFont typeface="Arial" pitchFamily="34" charset="0"/>
              <a:buChar char="•"/>
            </a:pPr>
            <a:r>
              <a:rPr lang="en-GB" sz="1800" b="0" dirty="0" smtClean="0"/>
              <a:t>Takes place in </a:t>
            </a:r>
            <a:r>
              <a:rPr lang="en-GB" sz="1800" b="0" dirty="0" err="1" smtClean="0"/>
              <a:t>Llanwrtyd</a:t>
            </a:r>
            <a:r>
              <a:rPr lang="en-GB" sz="1800" b="0" dirty="0" smtClean="0"/>
              <a:t> Wells</a:t>
            </a:r>
          </a:p>
          <a:p>
            <a:pPr>
              <a:buFont typeface="Arial" pitchFamily="34" charset="0"/>
              <a:buChar char="•"/>
            </a:pPr>
            <a:r>
              <a:rPr lang="en-GB" sz="1800" b="0" dirty="0" smtClean="0"/>
              <a:t>Competitors swim 120 yards in a peat bog!</a:t>
            </a:r>
          </a:p>
          <a:p>
            <a:pPr>
              <a:buFont typeface="Arial" pitchFamily="34" charset="0"/>
              <a:buChar char="•"/>
            </a:pPr>
            <a:r>
              <a:rPr lang="en-GB" sz="1800" b="0" dirty="0" smtClean="0"/>
              <a:t>All money raised goes to a charity</a:t>
            </a:r>
            <a:endParaRPr lang="en-GB" sz="18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Snorcelio’R</a:t>
            </a:r>
            <a:r>
              <a:rPr lang="en-GB" dirty="0" smtClean="0"/>
              <a:t> </a:t>
            </a:r>
            <a:r>
              <a:rPr lang="en-GB" dirty="0" err="1" smtClean="0"/>
              <a:t>Gors</a:t>
            </a:r>
            <a:r>
              <a:rPr lang="en-GB" dirty="0" smtClean="0"/>
              <a:t> / Bog snorkelling</a:t>
            </a:r>
            <a:endParaRPr lang="en-GB" dirty="0"/>
          </a:p>
        </p:txBody>
      </p:sp>
      <p:pic>
        <p:nvPicPr>
          <p:cNvPr id="16386" name="Picture 2" descr="http://t2.gstatic.com/images?q=tbn:ANd9GcSEraG5QjPItRf3iEUqUd95pOLl_lb4JB4n3aJv8LMQW36UFc3Kzw:i2.walesonline.co.uk/incoming/article1792192.ece/ALTERNATES/s615/bog-snorkeling-589139905-17921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316835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63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98944"/>
          </a:xfrm>
        </p:spPr>
        <p:txBody>
          <a:bodyPr/>
          <a:lstStyle/>
          <a:p>
            <a:r>
              <a:rPr lang="en-GB" dirty="0" err="1"/>
              <a:t>Cliciwch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 smtClean="0"/>
              <a:t>llun</a:t>
            </a:r>
            <a:r>
              <a:rPr lang="en-GB" dirty="0" smtClean="0"/>
              <a:t>/click </a:t>
            </a:r>
            <a:r>
              <a:rPr lang="en-GB" dirty="0"/>
              <a:t>on the </a:t>
            </a:r>
            <a:r>
              <a:rPr lang="en-GB" dirty="0" smtClean="0"/>
              <a:t>picture</a:t>
            </a:r>
            <a:endParaRPr lang="en-GB" dirty="0"/>
          </a:p>
        </p:txBody>
      </p:sp>
      <p:pic>
        <p:nvPicPr>
          <p:cNvPr id="3" name="Bizarre Sports- Bog snorkelers return to Wales [www.videograbber.net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857250"/>
            <a:ext cx="8496944" cy="5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Traddodiadau</a:t>
            </a:r>
            <a:r>
              <a:rPr lang="en-GB" dirty="0" smtClean="0"/>
              <a:t> </a:t>
            </a:r>
            <a:r>
              <a:rPr lang="en-GB" dirty="0" err="1" smtClean="0"/>
              <a:t>cerddorol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musical traditions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8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7584" y="1052736"/>
            <a:ext cx="3200400" cy="3712464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b="0" dirty="0" err="1"/>
              <a:t>Gŵyl</a:t>
            </a:r>
            <a:r>
              <a:rPr lang="en-GB" b="0" dirty="0"/>
              <a:t> </a:t>
            </a:r>
            <a:r>
              <a:rPr lang="en-GB" b="0" dirty="0" err="1"/>
              <a:t>gerddorol</a:t>
            </a:r>
            <a:r>
              <a:rPr lang="en-GB" b="0" dirty="0"/>
              <a:t> a </a:t>
            </a:r>
            <a:r>
              <a:rPr lang="en-GB" b="0" dirty="0" err="1"/>
              <a:t>gynhelir</a:t>
            </a:r>
            <a:r>
              <a:rPr lang="en-GB" b="0" dirty="0"/>
              <a:t> </a:t>
            </a:r>
            <a:r>
              <a:rPr lang="en-GB" b="0" dirty="0" err="1"/>
              <a:t>yn</a:t>
            </a:r>
            <a:r>
              <a:rPr lang="en-GB" b="0" dirty="0"/>
              <a:t> </a:t>
            </a:r>
            <a:r>
              <a:rPr lang="en-GB" b="0" dirty="0" err="1"/>
              <a:t>Nolgellau</a:t>
            </a:r>
            <a:r>
              <a:rPr lang="en-GB" b="0" dirty="0"/>
              <a:t> </a:t>
            </a:r>
            <a:r>
              <a:rPr lang="en-GB" b="0" dirty="0" err="1"/>
              <a:t>pob</a:t>
            </a:r>
            <a:r>
              <a:rPr lang="en-GB" b="0" dirty="0"/>
              <a:t> </a:t>
            </a:r>
            <a:r>
              <a:rPr lang="en-GB" b="0" dirty="0" err="1"/>
              <a:t>Gorffennaf</a:t>
            </a:r>
            <a:endParaRPr lang="en-GB" b="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err="1"/>
              <a:t>Gŵyl</a:t>
            </a:r>
            <a:r>
              <a:rPr lang="en-GB" b="0" dirty="0"/>
              <a:t> tri </a:t>
            </a:r>
            <a:r>
              <a:rPr lang="en-GB" b="0" dirty="0" err="1"/>
              <a:t>diwrnod</a:t>
            </a:r>
            <a:endParaRPr lang="en-GB" b="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err="1" smtClean="0"/>
              <a:t>Pob</a:t>
            </a:r>
            <a:r>
              <a:rPr lang="en-GB" b="0" dirty="0" smtClean="0"/>
              <a:t> math o </a:t>
            </a:r>
            <a:r>
              <a:rPr lang="en-GB" b="0" dirty="0" err="1" smtClean="0"/>
              <a:t>grwpiau</a:t>
            </a:r>
            <a:r>
              <a:rPr lang="en-GB" b="0" dirty="0" smtClean="0"/>
              <a:t> a </a:t>
            </a:r>
            <a:r>
              <a:rPr lang="en-GB" b="0" dirty="0" err="1"/>
              <a:t>b</a:t>
            </a:r>
            <a:r>
              <a:rPr lang="en-GB" b="0" dirty="0" err="1" smtClean="0"/>
              <a:t>andiau</a:t>
            </a:r>
            <a:r>
              <a:rPr lang="en-GB" b="0" dirty="0" smtClean="0"/>
              <a:t> </a:t>
            </a:r>
            <a:r>
              <a:rPr lang="en-GB" b="0" dirty="0" err="1" smtClean="0"/>
              <a:t>yn</a:t>
            </a:r>
            <a:r>
              <a:rPr lang="en-GB" b="0" dirty="0" smtClean="0"/>
              <a:t> </a:t>
            </a:r>
            <a:r>
              <a:rPr lang="en-GB" b="0" dirty="0" err="1" smtClean="0"/>
              <a:t>cymryd</a:t>
            </a:r>
            <a:r>
              <a:rPr lang="en-GB" b="0" dirty="0" smtClean="0"/>
              <a:t> </a:t>
            </a:r>
            <a:r>
              <a:rPr lang="en-GB" b="0" dirty="0" err="1" smtClean="0"/>
              <a:t>rhan</a:t>
            </a:r>
            <a:r>
              <a:rPr lang="en-GB" b="0" dirty="0" smtClean="0"/>
              <a:t> – </a:t>
            </a:r>
            <a:r>
              <a:rPr lang="en-GB" b="0" dirty="0" err="1" smtClean="0"/>
              <a:t>rhai</a:t>
            </a:r>
            <a:r>
              <a:rPr lang="en-GB" b="0" dirty="0" smtClean="0"/>
              <a:t> </a:t>
            </a:r>
            <a:r>
              <a:rPr lang="en-GB" b="0" dirty="0" err="1" smtClean="0"/>
              <a:t>Cymraeg</a:t>
            </a:r>
            <a:r>
              <a:rPr lang="en-GB" b="0" dirty="0" smtClean="0"/>
              <a:t> a </a:t>
            </a:r>
            <a:r>
              <a:rPr lang="en-GB" b="0" dirty="0" err="1" smtClean="0"/>
              <a:t>Saesneg</a:t>
            </a:r>
            <a:endParaRPr lang="en-GB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err="1" smtClean="0"/>
              <a:t>Wedi</a:t>
            </a:r>
            <a:r>
              <a:rPr lang="en-GB" b="0" dirty="0" smtClean="0"/>
              <a:t> </a:t>
            </a:r>
            <a:r>
              <a:rPr lang="en-GB" b="0" dirty="0" err="1" smtClean="0"/>
              <a:t>cynwys</a:t>
            </a:r>
            <a:r>
              <a:rPr lang="en-GB" b="0" dirty="0" smtClean="0"/>
              <a:t> </a:t>
            </a:r>
            <a:r>
              <a:rPr lang="en-GB" b="0" dirty="0"/>
              <a:t>Super furry Animals, Bob Geldof, </a:t>
            </a:r>
            <a:r>
              <a:rPr lang="en-GB" b="0" dirty="0" err="1"/>
              <a:t>Cerys</a:t>
            </a:r>
            <a:r>
              <a:rPr lang="en-GB" b="0" dirty="0"/>
              <a:t> Mathews </a:t>
            </a:r>
            <a:r>
              <a:rPr lang="en-GB" b="0" dirty="0" smtClean="0"/>
              <a:t>a </a:t>
            </a:r>
            <a:r>
              <a:rPr lang="en-GB" b="0" dirty="0"/>
              <a:t>Goldie </a:t>
            </a:r>
            <a:r>
              <a:rPr lang="en-GB" b="0" dirty="0" err="1"/>
              <a:t>Lookin</a:t>
            </a:r>
            <a:r>
              <a:rPr lang="en-GB" b="0" dirty="0"/>
              <a:t> Chain</a:t>
            </a:r>
          </a:p>
          <a:p>
            <a:pPr marL="457200" indent="-457200">
              <a:buFont typeface="Arial" pitchFamily="34" charset="0"/>
              <a:buChar char="•"/>
            </a:pPr>
            <a:endParaRPr lang="en-GB" b="0" dirty="0" smtClean="0"/>
          </a:p>
          <a:p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900" b="0" dirty="0" smtClean="0"/>
              <a:t>A music festival held in Dolgellau every July.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900" b="0" dirty="0" smtClean="0"/>
              <a:t>Three day festival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900" b="0" dirty="0" smtClean="0"/>
              <a:t>All types of groups and bands take part Welsh and English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900" b="0" dirty="0" smtClean="0"/>
              <a:t>The line-up has included Super furry Animals, Bob Geldof, </a:t>
            </a:r>
            <a:r>
              <a:rPr lang="en-GB" sz="2900" b="0" dirty="0" err="1" smtClean="0"/>
              <a:t>Cerys</a:t>
            </a:r>
            <a:r>
              <a:rPr lang="en-GB" sz="2900" b="0" dirty="0" smtClean="0"/>
              <a:t> Mathews and Goldie </a:t>
            </a:r>
            <a:r>
              <a:rPr lang="en-GB" sz="2900" b="0" dirty="0" err="1" smtClean="0"/>
              <a:t>Lookin</a:t>
            </a:r>
            <a:r>
              <a:rPr lang="en-GB" sz="2900" b="0" dirty="0" smtClean="0"/>
              <a:t> Chain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2900" b="0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Sesiwn</a:t>
            </a:r>
            <a:r>
              <a:rPr lang="en-GB" dirty="0" smtClean="0"/>
              <a:t> </a:t>
            </a:r>
            <a:r>
              <a:rPr lang="en-GB" dirty="0" err="1" smtClean="0"/>
              <a:t>fawr</a:t>
            </a:r>
            <a:r>
              <a:rPr lang="en-GB" dirty="0" smtClean="0"/>
              <a:t> </a:t>
            </a:r>
            <a:r>
              <a:rPr lang="en-GB" dirty="0" err="1" smtClean="0"/>
              <a:t>dolgellau</a:t>
            </a:r>
            <a:endParaRPr lang="en-GB" dirty="0"/>
          </a:p>
        </p:txBody>
      </p:sp>
      <p:pic>
        <p:nvPicPr>
          <p:cNvPr id="5122" name="Picture 2" descr="http://t2.gstatic.com/images?q=tbn:ANd9GcTHDpHyQkslk5rrQmve7UWtVYgWU6AUt9qsBZthWCZ1Ip-JJykM:www.discoverdolgellau.com/images/SesiwnFawr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81128"/>
            <a:ext cx="324036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4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41345" y="1149294"/>
            <a:ext cx="5212080" cy="1842766"/>
          </a:xfrm>
        </p:spPr>
        <p:txBody>
          <a:bodyPr/>
          <a:lstStyle/>
          <a:p>
            <a:r>
              <a:rPr lang="en-GB" dirty="0" smtClean="0"/>
              <a:t>I </a:t>
            </a:r>
            <a:r>
              <a:rPr lang="en-GB" dirty="0" err="1" smtClean="0"/>
              <a:t>ddechrau</a:t>
            </a:r>
            <a:r>
              <a:rPr lang="en-GB" dirty="0" smtClean="0"/>
              <a:t> – </a:t>
            </a:r>
            <a:r>
              <a:rPr lang="en-GB" dirty="0" err="1" smtClean="0"/>
              <a:t>profwch</a:t>
            </a:r>
            <a:r>
              <a:rPr lang="en-GB" dirty="0" smtClean="0"/>
              <a:t> </a:t>
            </a:r>
            <a:r>
              <a:rPr lang="en-GB" dirty="0" err="1" smtClean="0"/>
              <a:t>eich</a:t>
            </a:r>
            <a:r>
              <a:rPr lang="en-GB" dirty="0" smtClean="0"/>
              <a:t> </a:t>
            </a:r>
            <a:r>
              <a:rPr lang="en-GB" dirty="0" err="1" smtClean="0"/>
              <a:t>Gwybodaeth</a:t>
            </a:r>
            <a:r>
              <a:rPr lang="en-GB" dirty="0" smtClean="0"/>
              <a:t>.</a:t>
            </a:r>
            <a:br>
              <a:rPr lang="en-GB" dirty="0" smtClean="0"/>
            </a:br>
            <a:r>
              <a:rPr lang="en-GB" dirty="0" smtClean="0"/>
              <a:t>To start with – test your knowledge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36912"/>
            <a:ext cx="3807779" cy="3528392"/>
          </a:xfrm>
        </p:spPr>
        <p:txBody>
          <a:bodyPr>
            <a:normAutofit/>
          </a:bodyPr>
          <a:lstStyle/>
          <a:p>
            <a:endParaRPr lang="en-GB" sz="2000" b="0" dirty="0" smtClean="0"/>
          </a:p>
          <a:p>
            <a:r>
              <a:rPr lang="en-GB" sz="2800" b="0" dirty="0">
                <a:hlinkClick r:id="rId2"/>
              </a:rPr>
              <a:t>http://</a:t>
            </a:r>
            <a:r>
              <a:rPr lang="en-GB" sz="2800" b="0" dirty="0" smtClean="0">
                <a:hlinkClick r:id="rId2"/>
              </a:rPr>
              <a:t>www.funtrivia.com/newflash/trivia.cfm?qid=54250</a:t>
            </a:r>
            <a:endParaRPr lang="en-GB" sz="2800" b="0" dirty="0" smtClean="0"/>
          </a:p>
          <a:p>
            <a:r>
              <a:rPr lang="en-GB" sz="2800" b="0" dirty="0" smtClean="0"/>
              <a:t> </a:t>
            </a:r>
            <a:endParaRPr lang="en-GB" sz="2800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mwatki12\AppData\Local\Microsoft\Windows\Temporary Internet Files\Content.IE5\YC4MYZSK\MM900282747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33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b="0" dirty="0" err="1" smtClean="0"/>
              <a:t>Gŵyl</a:t>
            </a:r>
            <a:r>
              <a:rPr lang="en-GB" b="0" dirty="0" smtClean="0"/>
              <a:t>  </a:t>
            </a:r>
            <a:r>
              <a:rPr lang="en-GB" b="0" dirty="0" err="1" smtClean="0"/>
              <a:t>yn</a:t>
            </a:r>
            <a:r>
              <a:rPr lang="en-GB" b="0" dirty="0" smtClean="0"/>
              <a:t> </a:t>
            </a:r>
            <a:r>
              <a:rPr lang="en-GB" b="0" dirty="0" err="1" smtClean="0"/>
              <a:t>Llangadfan</a:t>
            </a:r>
            <a:r>
              <a:rPr lang="en-GB" b="0" dirty="0" smtClean="0"/>
              <a:t> </a:t>
            </a:r>
            <a:r>
              <a:rPr lang="en-GB" b="0" dirty="0" err="1" smtClean="0"/>
              <a:t>sydd</a:t>
            </a:r>
            <a:r>
              <a:rPr lang="en-GB" b="0" dirty="0" smtClean="0"/>
              <a:t> </a:t>
            </a:r>
            <a:r>
              <a:rPr lang="en-GB" b="0" dirty="0" err="1" smtClean="0"/>
              <a:t>yn</a:t>
            </a:r>
            <a:r>
              <a:rPr lang="en-GB" b="0" dirty="0" smtClean="0"/>
              <a:t> </a:t>
            </a:r>
            <a:r>
              <a:rPr lang="en-GB" b="0" dirty="0" err="1" smtClean="0"/>
              <a:t>digwydd</a:t>
            </a:r>
            <a:r>
              <a:rPr lang="en-GB" b="0" dirty="0" smtClean="0"/>
              <a:t> </a:t>
            </a:r>
            <a:r>
              <a:rPr lang="en-GB" b="0" dirty="0" err="1" smtClean="0"/>
              <a:t>pob</a:t>
            </a:r>
            <a:r>
              <a:rPr lang="en-GB" b="0" dirty="0" smtClean="0"/>
              <a:t> </a:t>
            </a:r>
            <a:r>
              <a:rPr lang="en-GB" b="0" dirty="0" err="1"/>
              <a:t>b</a:t>
            </a:r>
            <a:r>
              <a:rPr lang="en-GB" b="0" dirty="0" err="1" smtClean="0"/>
              <a:t>lwyddyn</a:t>
            </a:r>
            <a:endParaRPr lang="en-GB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err="1" smtClean="0"/>
              <a:t>Penwythnos</a:t>
            </a:r>
            <a:r>
              <a:rPr lang="en-GB" b="0" dirty="0" smtClean="0"/>
              <a:t>  o </a:t>
            </a:r>
            <a:r>
              <a:rPr lang="en-GB" b="0" dirty="0" err="1"/>
              <a:t>g</a:t>
            </a:r>
            <a:r>
              <a:rPr lang="en-GB" b="0" dirty="0" err="1" smtClean="0"/>
              <a:t>erddoriaeth</a:t>
            </a:r>
            <a:r>
              <a:rPr lang="en-GB" b="0" dirty="0" smtClean="0"/>
              <a:t> a </a:t>
            </a:r>
            <a:r>
              <a:rPr lang="en-GB" b="0" dirty="0" err="1" smtClean="0"/>
              <a:t>hwyl</a:t>
            </a:r>
            <a:endParaRPr lang="en-GB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err="1" smtClean="0"/>
              <a:t>Cymysgedd</a:t>
            </a:r>
            <a:r>
              <a:rPr lang="en-GB" b="0" dirty="0" smtClean="0"/>
              <a:t> o </a:t>
            </a:r>
            <a:r>
              <a:rPr lang="en-GB" b="0" dirty="0" err="1" smtClean="0"/>
              <a:t>gantorion</a:t>
            </a:r>
            <a:r>
              <a:rPr lang="en-GB" b="0" dirty="0" smtClean="0"/>
              <a:t> </a:t>
            </a:r>
            <a:r>
              <a:rPr lang="en-GB" b="0" dirty="0" err="1" smtClean="0"/>
              <a:t>fel</a:t>
            </a:r>
            <a:r>
              <a:rPr lang="en-GB" b="0" dirty="0" smtClean="0"/>
              <a:t> </a:t>
            </a:r>
            <a:r>
              <a:rPr lang="en-GB" b="0" dirty="0" err="1"/>
              <a:t>Dafydd</a:t>
            </a:r>
            <a:r>
              <a:rPr lang="en-GB" b="0" dirty="0"/>
              <a:t> </a:t>
            </a:r>
            <a:r>
              <a:rPr lang="en-GB" b="0" dirty="0" err="1"/>
              <a:t>Iwan</a:t>
            </a:r>
            <a:r>
              <a:rPr lang="en-GB" b="0" dirty="0"/>
              <a:t> </a:t>
            </a:r>
            <a:r>
              <a:rPr lang="en-GB" b="0" dirty="0" smtClean="0"/>
              <a:t>a </a:t>
            </a:r>
            <a:r>
              <a:rPr lang="en-GB" b="0" dirty="0"/>
              <a:t>Bryn </a:t>
            </a:r>
            <a:r>
              <a:rPr lang="en-GB" b="0" dirty="0" err="1"/>
              <a:t>Fon</a:t>
            </a:r>
            <a:r>
              <a:rPr lang="en-GB" b="0" dirty="0"/>
              <a:t> </a:t>
            </a:r>
            <a:r>
              <a:rPr lang="en-GB" b="0" dirty="0" smtClean="0"/>
              <a:t>a </a:t>
            </a:r>
            <a:r>
              <a:rPr lang="en-GB" b="0" dirty="0" err="1" smtClean="0"/>
              <a:t>hefyd</a:t>
            </a:r>
            <a:r>
              <a:rPr lang="en-GB" b="0" dirty="0" smtClean="0"/>
              <a:t> </a:t>
            </a:r>
            <a:r>
              <a:rPr lang="en-GB" b="0" dirty="0" err="1" smtClean="0"/>
              <a:t>grwpiau</a:t>
            </a:r>
            <a:r>
              <a:rPr lang="en-GB" b="0" dirty="0" smtClean="0"/>
              <a:t> a </a:t>
            </a:r>
            <a:r>
              <a:rPr lang="en-GB" b="0" dirty="0" err="1"/>
              <a:t>b</a:t>
            </a:r>
            <a:r>
              <a:rPr lang="en-GB" b="0" dirty="0" err="1" smtClean="0"/>
              <a:t>andiau</a:t>
            </a:r>
            <a:r>
              <a:rPr lang="en-GB" b="0" dirty="0" smtClean="0"/>
              <a:t> </a:t>
            </a:r>
            <a:r>
              <a:rPr lang="en-GB" b="0" dirty="0" err="1" smtClean="0"/>
              <a:t>ifanc</a:t>
            </a:r>
            <a:r>
              <a:rPr lang="en-GB" b="0" dirty="0" smtClean="0"/>
              <a:t>  </a:t>
            </a:r>
            <a:r>
              <a:rPr lang="en-GB" b="0" dirty="0" err="1" smtClean="0"/>
              <a:t>fel</a:t>
            </a:r>
            <a:r>
              <a:rPr lang="en-GB" b="0" dirty="0" smtClean="0"/>
              <a:t> </a:t>
            </a:r>
            <a:r>
              <a:rPr lang="en-GB" b="0" dirty="0" err="1"/>
              <a:t>Gwibdaith</a:t>
            </a:r>
            <a:r>
              <a:rPr lang="en-GB" b="0" dirty="0"/>
              <a:t> Hen Fran, </a:t>
            </a:r>
            <a:r>
              <a:rPr lang="en-GB" b="0" dirty="0" err="1"/>
              <a:t>Swnami</a:t>
            </a:r>
            <a:r>
              <a:rPr lang="en-GB" b="0" dirty="0"/>
              <a:t> , Y Bandana a </a:t>
            </a:r>
            <a:r>
              <a:rPr lang="en-GB" b="0" dirty="0" err="1"/>
              <a:t>Hufen</a:t>
            </a:r>
            <a:r>
              <a:rPr lang="en-GB" b="0" dirty="0"/>
              <a:t> </a:t>
            </a:r>
            <a:r>
              <a:rPr lang="en-GB" b="0" dirty="0" err="1" smtClean="0"/>
              <a:t>Iâ</a:t>
            </a:r>
            <a:r>
              <a:rPr lang="en-GB" b="0" dirty="0" smtClean="0"/>
              <a:t> </a:t>
            </a:r>
            <a:r>
              <a:rPr lang="en-GB" b="0" dirty="0" err="1"/>
              <a:t>Poeth</a:t>
            </a:r>
            <a:r>
              <a:rPr lang="en-GB" b="0" dirty="0"/>
              <a:t> </a:t>
            </a:r>
          </a:p>
          <a:p>
            <a:pPr marL="457200" indent="-45720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A festival that takes place annually in </a:t>
            </a:r>
            <a:r>
              <a:rPr lang="en-GB" b="0" dirty="0" err="1" smtClean="0"/>
              <a:t>Llangadfan</a:t>
            </a:r>
            <a:endParaRPr lang="en-GB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A weekend of  music and fun in June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A mix of traditional singers such as </a:t>
            </a:r>
            <a:r>
              <a:rPr lang="en-GB" b="0" dirty="0" err="1" smtClean="0"/>
              <a:t>Dafydd</a:t>
            </a:r>
            <a:r>
              <a:rPr lang="en-GB" b="0" dirty="0" smtClean="0"/>
              <a:t> </a:t>
            </a:r>
            <a:r>
              <a:rPr lang="en-GB" b="0" dirty="0" err="1" smtClean="0"/>
              <a:t>Iwan</a:t>
            </a:r>
            <a:r>
              <a:rPr lang="en-GB" b="0" dirty="0" smtClean="0"/>
              <a:t> and Bryn </a:t>
            </a:r>
            <a:r>
              <a:rPr lang="en-GB" b="0" dirty="0" err="1" smtClean="0"/>
              <a:t>Fon</a:t>
            </a:r>
            <a:r>
              <a:rPr lang="en-GB" b="0" dirty="0" smtClean="0"/>
              <a:t> along with young groups and bands such as </a:t>
            </a:r>
            <a:r>
              <a:rPr lang="en-GB" b="0" dirty="0" err="1" smtClean="0"/>
              <a:t>Gwibdaith</a:t>
            </a:r>
            <a:r>
              <a:rPr lang="en-GB" b="0" dirty="0" smtClean="0"/>
              <a:t> Hen Fran, </a:t>
            </a:r>
            <a:r>
              <a:rPr lang="en-GB" b="0" dirty="0" err="1" smtClean="0"/>
              <a:t>Swnami</a:t>
            </a:r>
            <a:r>
              <a:rPr lang="en-GB" b="0" dirty="0" smtClean="0"/>
              <a:t> , Y Bandana a </a:t>
            </a:r>
            <a:r>
              <a:rPr lang="en-GB" b="0" dirty="0" err="1" smtClean="0"/>
              <a:t>Hufen</a:t>
            </a:r>
            <a:r>
              <a:rPr lang="en-GB" b="0" dirty="0" smtClean="0"/>
              <a:t> </a:t>
            </a:r>
            <a:r>
              <a:rPr lang="en-GB" b="0" dirty="0" err="1" smtClean="0"/>
              <a:t>ia</a:t>
            </a:r>
            <a:r>
              <a:rPr lang="en-GB" b="0" dirty="0" smtClean="0"/>
              <a:t> </a:t>
            </a:r>
            <a:r>
              <a:rPr lang="en-GB" b="0" dirty="0" err="1" smtClean="0"/>
              <a:t>Poeth</a:t>
            </a:r>
            <a:r>
              <a:rPr lang="en-GB" b="0" dirty="0" smtClean="0"/>
              <a:t> </a:t>
            </a:r>
            <a:endParaRPr lang="en-GB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GŴyl</a:t>
            </a:r>
            <a:r>
              <a:rPr lang="en-GB" dirty="0" smtClean="0"/>
              <a:t> </a:t>
            </a:r>
            <a:r>
              <a:rPr lang="en-GB" dirty="0" err="1" smtClean="0"/>
              <a:t>maldwyn</a:t>
            </a:r>
            <a:r>
              <a:rPr lang="en-GB" dirty="0" smtClean="0"/>
              <a:t> / </a:t>
            </a:r>
            <a:r>
              <a:rPr lang="en-GB" dirty="0" err="1" smtClean="0"/>
              <a:t>montgomery</a:t>
            </a:r>
            <a:r>
              <a:rPr lang="en-GB" dirty="0" smtClean="0"/>
              <a:t> festival</a:t>
            </a:r>
            <a:endParaRPr lang="en-GB" dirty="0"/>
          </a:p>
        </p:txBody>
      </p:sp>
      <p:pic>
        <p:nvPicPr>
          <p:cNvPr id="8194" name="Picture 2" descr="http://www.learnwelshinmidwales.org/lluniau/gwyl_madlwyn_bach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072"/>
            <a:ext cx="1872208" cy="263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0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1800" b="0" dirty="0" smtClean="0"/>
              <a:t>…… ac </a:t>
            </a:r>
            <a:r>
              <a:rPr lang="en-GB" sz="1800" b="0" dirty="0" err="1" smtClean="0"/>
              <a:t>wrth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gwrs</a:t>
            </a:r>
            <a:r>
              <a:rPr lang="en-GB" sz="1800" b="0" dirty="0" smtClean="0"/>
              <a:t> y </a:t>
            </a:r>
            <a:r>
              <a:rPr lang="en-GB" sz="1800" b="0" dirty="0" err="1" smtClean="0"/>
              <a:t>rhai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mwyaf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traddodiadol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fel</a:t>
            </a:r>
            <a:endParaRPr lang="en-GB" sz="18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1800" b="0" dirty="0" err="1" smtClean="0"/>
              <a:t>Yr</a:t>
            </a:r>
            <a:r>
              <a:rPr lang="en-GB" sz="1800" b="0" dirty="0" smtClean="0"/>
              <a:t> Eisteddfodau y </a:t>
            </a:r>
            <a:r>
              <a:rPr lang="en-GB" sz="1800" b="0" dirty="0" err="1" smtClean="0"/>
              <a:t>soniwyd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amdanynt</a:t>
            </a:r>
            <a:r>
              <a:rPr lang="en-GB" sz="1800" b="0" dirty="0" smtClean="0"/>
              <a:t>  </a:t>
            </a:r>
            <a:r>
              <a:rPr lang="en-GB" sz="1800" b="0" dirty="0" err="1" smtClean="0"/>
              <a:t>yn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gynharach</a:t>
            </a:r>
            <a:endParaRPr lang="en-GB" sz="18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1800" b="0" dirty="0" smtClean="0"/>
              <a:t>Y Delyn – </a:t>
            </a:r>
            <a:r>
              <a:rPr lang="en-GB" sz="1800" b="0" dirty="0" err="1" smtClean="0"/>
              <a:t>mae’r</a:t>
            </a:r>
            <a:r>
              <a:rPr lang="en-GB" sz="1800" b="0" dirty="0" smtClean="0"/>
              <a:t> </a:t>
            </a:r>
            <a:r>
              <a:rPr lang="en-GB" sz="1800" b="0" dirty="0" err="1"/>
              <a:t>d</a:t>
            </a:r>
            <a:r>
              <a:rPr lang="en-GB" sz="1800" b="0" dirty="0" err="1" smtClean="0"/>
              <a:t>elyn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deires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yn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cael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ei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gweld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fel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offeryn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traddodiadol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Cymru</a:t>
            </a:r>
            <a:endParaRPr lang="en-GB" sz="18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1800" b="0" dirty="0" smtClean="0"/>
              <a:t>Mae </a:t>
            </a:r>
            <a:r>
              <a:rPr lang="en-GB" sz="1800" b="0" dirty="0" err="1" smtClean="0"/>
              <a:t>Cymru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yn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cael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ei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galw’n</a:t>
            </a:r>
            <a:r>
              <a:rPr lang="en-GB" sz="1800" b="0" dirty="0" smtClean="0"/>
              <a:t> ‘</a:t>
            </a:r>
            <a:r>
              <a:rPr lang="en-GB" sz="1800" b="0" dirty="0" err="1" smtClean="0"/>
              <a:t>wlad</a:t>
            </a:r>
            <a:r>
              <a:rPr lang="en-GB" sz="1800" b="0" dirty="0" smtClean="0"/>
              <a:t> y </a:t>
            </a:r>
            <a:r>
              <a:rPr lang="en-GB" sz="1800" b="0" dirty="0" err="1" smtClean="0"/>
              <a:t>gân</a:t>
            </a:r>
            <a:r>
              <a:rPr lang="en-GB" sz="1800" b="0" dirty="0" smtClean="0"/>
              <a:t>’ </a:t>
            </a:r>
            <a:r>
              <a:rPr lang="en-GB" sz="1800" b="0" dirty="0" err="1" smtClean="0"/>
              <a:t>neu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fel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cenedl</a:t>
            </a:r>
            <a:r>
              <a:rPr lang="en-GB" sz="1800" b="0" dirty="0" smtClean="0"/>
              <a:t> o </a:t>
            </a:r>
            <a:r>
              <a:rPr lang="en-GB" sz="1800" b="0" dirty="0" err="1" smtClean="0"/>
              <a:t>gantorion</a:t>
            </a:r>
            <a:r>
              <a:rPr lang="en-GB" sz="1800" b="0" dirty="0" smtClean="0"/>
              <a:t> felly </a:t>
            </a:r>
            <a:r>
              <a:rPr lang="en-GB" sz="1800" b="0" dirty="0" err="1" smtClean="0"/>
              <a:t>mae’n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rhaid</a:t>
            </a:r>
            <a:r>
              <a:rPr lang="en-GB" sz="1800" b="0" dirty="0" smtClean="0"/>
              <a:t> son am y </a:t>
            </a:r>
            <a:r>
              <a:rPr lang="en-GB" sz="1800" b="0" dirty="0" err="1" smtClean="0"/>
              <a:t>corau</a:t>
            </a:r>
            <a:r>
              <a:rPr lang="en-GB" sz="1800" b="0" dirty="0"/>
              <a:t> </a:t>
            </a:r>
            <a:r>
              <a:rPr lang="en-GB" sz="1800" b="0" dirty="0" smtClean="0"/>
              <a:t>- y  </a:t>
            </a:r>
            <a:r>
              <a:rPr lang="en-GB" sz="1800" b="0" dirty="0" err="1" smtClean="0"/>
              <a:t>Corau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Meibion</a:t>
            </a:r>
            <a:r>
              <a:rPr lang="en-GB" sz="1800" b="0" dirty="0" smtClean="0"/>
              <a:t> a </a:t>
            </a:r>
            <a:r>
              <a:rPr lang="en-GB" sz="1800" b="0" dirty="0" err="1" smtClean="0"/>
              <a:t>glywir</a:t>
            </a:r>
            <a:r>
              <a:rPr lang="en-GB" sz="1800" b="0" dirty="0"/>
              <a:t> </a:t>
            </a:r>
            <a:r>
              <a:rPr lang="en-GB" sz="1800" b="0" dirty="0" err="1" smtClean="0"/>
              <a:t>yn</a:t>
            </a:r>
            <a:r>
              <a:rPr lang="en-GB" sz="1800" b="0" dirty="0" smtClean="0"/>
              <a:t> </a:t>
            </a:r>
            <a:r>
              <a:rPr lang="en-GB" sz="1800" b="0" dirty="0"/>
              <a:t>y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gemau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rygbi</a:t>
            </a:r>
            <a:endParaRPr lang="en-GB" sz="1800" b="0" dirty="0" smtClean="0"/>
          </a:p>
          <a:p>
            <a:endParaRPr lang="en-GB" sz="1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4491960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1700" dirty="0" smtClean="0"/>
              <a:t>….</a:t>
            </a:r>
            <a:r>
              <a:rPr lang="en-GB" sz="1700" b="0" dirty="0" smtClean="0"/>
              <a:t>and of course the more traditional such as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1700" b="0" dirty="0" smtClean="0"/>
              <a:t>The eisteddfod, as already mentioned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1700" b="0" dirty="0" smtClean="0"/>
              <a:t>The Harp – the Welsh triple harp is the  traditional instrument of Wales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1700" b="0" dirty="0" smtClean="0"/>
              <a:t>Wales is well known as a Nation of singers or ‘the land of song’ therefore this section would not be complete without mentioning Choirs in particularly the Male Voice Choirs – often heard at rugby matches</a:t>
            </a:r>
            <a:endParaRPr lang="en-GB" sz="17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70952"/>
          </a:xfrm>
        </p:spPr>
        <p:txBody>
          <a:bodyPr/>
          <a:lstStyle/>
          <a:p>
            <a:r>
              <a:rPr lang="en-GB" dirty="0" err="1" smtClean="0"/>
              <a:t>Mwy</a:t>
            </a:r>
            <a:r>
              <a:rPr lang="en-GB" dirty="0" smtClean="0"/>
              <a:t> </a:t>
            </a:r>
            <a:r>
              <a:rPr lang="en-GB" dirty="0" err="1" smtClean="0"/>
              <a:t>traddodiadol</a:t>
            </a:r>
            <a:r>
              <a:rPr lang="en-GB" dirty="0" smtClean="0"/>
              <a:t>/ more traditional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639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Traddodiadau</a:t>
            </a:r>
            <a:r>
              <a:rPr lang="en-GB" dirty="0" smtClean="0"/>
              <a:t> </a:t>
            </a:r>
            <a:r>
              <a:rPr lang="en-GB" dirty="0" err="1" smtClean="0"/>
              <a:t>Llenyddol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Literary traditions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2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b="0" dirty="0" err="1"/>
              <a:t>Mae’r</a:t>
            </a:r>
            <a:r>
              <a:rPr lang="en-GB" b="0" dirty="0"/>
              <a:t> Eisteddfodau </a:t>
            </a:r>
            <a:r>
              <a:rPr lang="en-GB" b="0" dirty="0" err="1"/>
              <a:t>wedi</a:t>
            </a:r>
            <a:r>
              <a:rPr lang="en-GB" b="0" dirty="0"/>
              <a:t> </a:t>
            </a:r>
            <a:r>
              <a:rPr lang="en-GB" b="0" dirty="0" err="1"/>
              <a:t>chwarae</a:t>
            </a:r>
            <a:r>
              <a:rPr lang="en-GB" b="0" dirty="0"/>
              <a:t> </a:t>
            </a:r>
            <a:r>
              <a:rPr lang="en-GB" b="0" dirty="0" err="1"/>
              <a:t>rhan</a:t>
            </a:r>
            <a:r>
              <a:rPr lang="en-GB" b="0" dirty="0"/>
              <a:t> </a:t>
            </a:r>
            <a:r>
              <a:rPr lang="en-GB" b="0" dirty="0" err="1"/>
              <a:t>enfawr</a:t>
            </a:r>
            <a:r>
              <a:rPr lang="en-GB" b="0" dirty="0"/>
              <a:t> </a:t>
            </a:r>
            <a:r>
              <a:rPr lang="en-GB" b="0" dirty="0" err="1"/>
              <a:t>yn</a:t>
            </a:r>
            <a:r>
              <a:rPr lang="en-GB" b="0" dirty="0"/>
              <a:t> </a:t>
            </a:r>
            <a:r>
              <a:rPr lang="en-GB" b="0" dirty="0" err="1"/>
              <a:t>nhraddodiadau</a:t>
            </a:r>
            <a:r>
              <a:rPr lang="en-GB" b="0" dirty="0"/>
              <a:t> </a:t>
            </a:r>
            <a:r>
              <a:rPr lang="en-GB" b="0" dirty="0" err="1"/>
              <a:t>llenyddol</a:t>
            </a:r>
            <a:r>
              <a:rPr lang="en-GB" b="0" dirty="0"/>
              <a:t> </a:t>
            </a:r>
            <a:r>
              <a:rPr lang="en-GB" b="0" dirty="0" err="1" smtClean="0"/>
              <a:t>Cymru</a:t>
            </a:r>
            <a:endParaRPr lang="en-GB" b="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/>
              <a:t>Am </a:t>
            </a:r>
            <a:r>
              <a:rPr lang="en-GB" b="0" dirty="0" err="1"/>
              <a:t>flynyddoedd</a:t>
            </a:r>
            <a:r>
              <a:rPr lang="en-GB" b="0" dirty="0"/>
              <a:t> </a:t>
            </a:r>
            <a:r>
              <a:rPr lang="en-GB" b="0" dirty="0" err="1"/>
              <a:t>mae</a:t>
            </a:r>
            <a:r>
              <a:rPr lang="en-GB" b="0" dirty="0"/>
              <a:t> plant </a:t>
            </a:r>
            <a:r>
              <a:rPr lang="en-GB" b="0" dirty="0" err="1"/>
              <a:t>wedi</a:t>
            </a:r>
            <a:r>
              <a:rPr lang="en-GB" b="0" dirty="0"/>
              <a:t> </a:t>
            </a:r>
            <a:r>
              <a:rPr lang="en-GB" b="0" dirty="0" err="1"/>
              <a:t>tyfu</a:t>
            </a:r>
            <a:r>
              <a:rPr lang="en-GB" b="0" dirty="0"/>
              <a:t> </a:t>
            </a:r>
            <a:r>
              <a:rPr lang="en-GB" b="0" dirty="0" err="1"/>
              <a:t>fynnu’n</a:t>
            </a:r>
            <a:r>
              <a:rPr lang="en-GB" b="0" dirty="0"/>
              <a:t> </a:t>
            </a:r>
            <a:r>
              <a:rPr lang="en-GB" b="0" dirty="0" err="1"/>
              <a:t>cymryd</a:t>
            </a:r>
            <a:r>
              <a:rPr lang="en-GB" b="0" dirty="0"/>
              <a:t> </a:t>
            </a:r>
            <a:r>
              <a:rPr lang="en-GB" b="0" dirty="0" err="1"/>
              <a:t>rhan</a:t>
            </a:r>
            <a:r>
              <a:rPr lang="en-GB" b="0" dirty="0"/>
              <a:t> a </a:t>
            </a:r>
            <a:r>
              <a:rPr lang="en-GB" b="0" dirty="0" err="1"/>
              <a:t>chystadlu</a:t>
            </a:r>
            <a:r>
              <a:rPr lang="en-GB" b="0" dirty="0"/>
              <a:t> </a:t>
            </a:r>
            <a:r>
              <a:rPr lang="en-GB" b="0" dirty="0" err="1"/>
              <a:t>mewn</a:t>
            </a:r>
            <a:r>
              <a:rPr lang="en-GB" b="0" dirty="0"/>
              <a:t> </a:t>
            </a:r>
            <a:r>
              <a:rPr lang="en-GB" b="0" dirty="0" err="1"/>
              <a:t>cystadlaethau</a:t>
            </a:r>
            <a:r>
              <a:rPr lang="en-GB" b="0" dirty="0"/>
              <a:t> </a:t>
            </a:r>
            <a:r>
              <a:rPr lang="en-GB" b="0" dirty="0" err="1"/>
              <a:t>llenyddol</a:t>
            </a:r>
            <a:r>
              <a:rPr lang="en-GB" b="0" dirty="0"/>
              <a:t> </a:t>
            </a:r>
            <a:r>
              <a:rPr lang="en-GB" b="0" dirty="0" err="1"/>
              <a:t>mewn</a:t>
            </a:r>
            <a:r>
              <a:rPr lang="en-GB" b="0" dirty="0"/>
              <a:t> un </a:t>
            </a:r>
            <a:r>
              <a:rPr lang="en-GB" b="0" dirty="0" err="1"/>
              <a:t>ffordd</a:t>
            </a:r>
            <a:r>
              <a:rPr lang="en-GB" b="0" dirty="0"/>
              <a:t> </a:t>
            </a:r>
            <a:r>
              <a:rPr lang="en-GB" b="0" dirty="0" err="1"/>
              <a:t>neu’r</a:t>
            </a:r>
            <a:r>
              <a:rPr lang="en-GB" b="0" dirty="0"/>
              <a:t> </a:t>
            </a:r>
            <a:r>
              <a:rPr lang="en-GB" b="0" dirty="0" err="1"/>
              <a:t>llall</a:t>
            </a:r>
            <a:r>
              <a:rPr lang="en-GB" b="0" dirty="0" smtClean="0"/>
              <a:t>.</a:t>
            </a: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The Eisteddfod has a big part to play in the tradition of Welsh literature.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For years children have grown up taking part  literary competitions  in one form or another</a:t>
            </a:r>
            <a:endParaRPr lang="en-GB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Eisteddfod 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0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b="0" dirty="0" err="1" smtClean="0"/>
              <a:t>Llefaru</a:t>
            </a:r>
            <a:endParaRPr lang="en-GB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Drama – </a:t>
            </a:r>
            <a:r>
              <a:rPr lang="en-GB" b="0" dirty="0" err="1" smtClean="0"/>
              <a:t>actio</a:t>
            </a:r>
            <a:r>
              <a:rPr lang="en-GB" b="0" dirty="0" smtClean="0"/>
              <a:t> a </a:t>
            </a:r>
            <a:r>
              <a:rPr lang="en-GB" b="0" dirty="0" err="1" smtClean="0"/>
              <a:t>chyfansoddi</a:t>
            </a:r>
            <a:endParaRPr lang="en-GB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err="1" smtClean="0"/>
              <a:t>Ysgrifennu</a:t>
            </a:r>
            <a:r>
              <a:rPr lang="en-GB" b="0" dirty="0" smtClean="0"/>
              <a:t> </a:t>
            </a:r>
            <a:r>
              <a:rPr lang="en-GB" b="0" dirty="0" err="1" smtClean="0"/>
              <a:t>storiau</a:t>
            </a:r>
            <a:endParaRPr lang="en-GB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err="1" smtClean="0"/>
              <a:t>Ysgrifennu</a:t>
            </a:r>
            <a:r>
              <a:rPr lang="en-GB" b="0" dirty="0" smtClean="0"/>
              <a:t> </a:t>
            </a:r>
            <a:r>
              <a:rPr lang="en-GB" b="0" dirty="0" err="1" smtClean="0"/>
              <a:t>barddoniaeth</a:t>
            </a: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Reciting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Dramas – acting and writing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Story writing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Poetry</a:t>
            </a:r>
          </a:p>
          <a:p>
            <a:pPr marL="457200" indent="-457200">
              <a:buFont typeface="Arial" pitchFamily="34" charset="0"/>
              <a:buChar char="•"/>
            </a:pPr>
            <a:endParaRPr lang="en-GB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14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Gŵyl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lenyddol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Y </a:t>
            </a:r>
            <a:r>
              <a:rPr lang="en-GB" sz="2000" b="0" dirty="0" err="1" smtClean="0"/>
              <a:t>Gelli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Gandryll</a:t>
            </a:r>
            <a:r>
              <a:rPr lang="en-GB" sz="2000" b="0" dirty="0" smtClean="0"/>
              <a:t>, Powys </a:t>
            </a:r>
            <a:r>
              <a:rPr lang="en-GB" sz="2000" b="0" dirty="0"/>
              <a:t>b</a:t>
            </a:r>
            <a:r>
              <a:rPr lang="en-GB" sz="2000" b="0" dirty="0" smtClean="0"/>
              <a:t>ob </a:t>
            </a:r>
            <a:r>
              <a:rPr lang="en-GB" sz="2000" b="0" dirty="0" err="1" smtClean="0"/>
              <a:t>Mehefin</a:t>
            </a: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Mae’r</a:t>
            </a:r>
            <a:r>
              <a:rPr lang="en-GB" sz="2000" b="0" dirty="0" smtClean="0"/>
              <a:t> </a:t>
            </a:r>
            <a:r>
              <a:rPr lang="en-GB" sz="2000" b="0" dirty="0"/>
              <a:t> </a:t>
            </a:r>
            <a:r>
              <a:rPr lang="en-GB" sz="2000" b="0" dirty="0" err="1" smtClean="0"/>
              <a:t>ŵyl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ddigwyddiad</a:t>
            </a:r>
            <a:r>
              <a:rPr lang="en-GB" sz="2000" b="0" dirty="0" smtClean="0"/>
              <a:t> 10 </a:t>
            </a:r>
            <a:r>
              <a:rPr lang="en-GB" sz="2000" b="0" dirty="0" err="1" smtClean="0"/>
              <a:t>diwrnod</a:t>
            </a: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Mae </a:t>
            </a:r>
            <a:r>
              <a:rPr lang="en-GB" sz="2000" b="0" dirty="0" err="1" smtClean="0"/>
              <a:t>awdurion</a:t>
            </a:r>
            <a:r>
              <a:rPr lang="en-GB" sz="2000" b="0" dirty="0" smtClean="0"/>
              <a:t> o bob </a:t>
            </a:r>
            <a:r>
              <a:rPr lang="en-GB" sz="2000" b="0" dirty="0" err="1" smtClean="0"/>
              <a:t>rhan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o’r</a:t>
            </a:r>
            <a:r>
              <a:rPr lang="en-GB" sz="2000" b="0" dirty="0" smtClean="0"/>
              <a:t>  </a:t>
            </a:r>
            <a:r>
              <a:rPr lang="en-GB" sz="2000" b="0" dirty="0" err="1" smtClean="0"/>
              <a:t>byd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hel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sgwrsio</a:t>
            </a:r>
            <a:r>
              <a:rPr lang="en-GB" sz="2000" b="0" dirty="0" smtClean="0"/>
              <a:t> a </a:t>
            </a:r>
            <a:r>
              <a:rPr lang="en-GB" sz="2000" b="0" dirty="0" err="1" smtClean="0"/>
              <a:t>rhannu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darnau</a:t>
            </a:r>
            <a:r>
              <a:rPr lang="en-GB" sz="2000" b="0" dirty="0" smtClean="0"/>
              <a:t> o </a:t>
            </a:r>
            <a:r>
              <a:rPr lang="en-GB" sz="2000" b="0" dirty="0" err="1" smtClean="0"/>
              <a:t>llenyddiaeth</a:t>
            </a:r>
            <a:r>
              <a:rPr lang="en-GB" sz="2000" b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Gweithgareddau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arbennig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sydd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addas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</a:t>
            </a:r>
            <a:r>
              <a:rPr lang="en-GB" sz="2000" b="0" dirty="0" smtClean="0"/>
              <a:t> </a:t>
            </a:r>
            <a:r>
              <a:rPr lang="en-GB" sz="2000" b="0" dirty="0"/>
              <a:t>b</a:t>
            </a:r>
            <a:r>
              <a:rPr lang="en-GB" sz="2000" b="0" dirty="0" smtClean="0"/>
              <a:t>ob </a:t>
            </a:r>
            <a:r>
              <a:rPr lang="en-GB" sz="2000" b="0" dirty="0" err="1" smtClean="0"/>
              <a:t>oedran</a:t>
            </a:r>
            <a:r>
              <a:rPr lang="en-GB" sz="2000" b="0" dirty="0" smtClean="0"/>
              <a:t> 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A literature festival held in Hay-on-wye, Powys every June.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A 10 day event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Authors from across the world descend to debate and share pieces of literature 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Special events to suit all ages 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GŴyl</a:t>
            </a:r>
            <a:r>
              <a:rPr lang="en-GB" dirty="0" smtClean="0"/>
              <a:t> y </a:t>
            </a:r>
            <a:r>
              <a:rPr lang="en-GB" dirty="0" err="1" smtClean="0"/>
              <a:t>gelli</a:t>
            </a:r>
            <a:r>
              <a:rPr lang="en-GB" dirty="0" smtClean="0"/>
              <a:t> / hay festival</a:t>
            </a:r>
            <a:endParaRPr lang="en-GB" dirty="0"/>
          </a:p>
        </p:txBody>
      </p:sp>
      <p:pic>
        <p:nvPicPr>
          <p:cNvPr id="9218" name="Picture 2" descr="http://static.guim.co.uk/sys-images/Books/Pix/pictures/2008/7/25/1216979088264/Ha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69160"/>
            <a:ext cx="3081340" cy="16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5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980728"/>
            <a:ext cx="3200400" cy="3829016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3200" b="0" dirty="0" err="1" smtClean="0"/>
              <a:t>Awdur</a:t>
            </a:r>
            <a:r>
              <a:rPr lang="en-GB" sz="3200" b="0" dirty="0" smtClean="0"/>
              <a:t> a </a:t>
            </a:r>
            <a:r>
              <a:rPr lang="en-GB" sz="3200" b="0" dirty="0" err="1" smtClean="0"/>
              <a:t>bardd</a:t>
            </a:r>
            <a:r>
              <a:rPr lang="en-GB" sz="3200" b="0" dirty="0" smtClean="0"/>
              <a:t> a </a:t>
            </a:r>
            <a:r>
              <a:rPr lang="en-GB" sz="3200" b="0" dirty="0" err="1" smtClean="0"/>
              <a:t>anwyd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yn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Abertawe</a:t>
            </a:r>
            <a:endParaRPr lang="en-GB" sz="32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3200" b="0" dirty="0" err="1" smtClean="0"/>
              <a:t>Ysgrifennodd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yn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Saesneg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ond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mae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llawer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o’I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weithiau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wedi’u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cyfieithu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i’r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Gymraeg</a:t>
            </a:r>
            <a:r>
              <a:rPr lang="en-GB" sz="3200" b="0" dirty="0" smtClean="0"/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3200" b="0" dirty="0" err="1" smtClean="0"/>
              <a:t>Yn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enwog</a:t>
            </a:r>
            <a:r>
              <a:rPr lang="en-GB" sz="3200" b="0" dirty="0" smtClean="0"/>
              <a:t> am ‘Dan y </a:t>
            </a:r>
            <a:r>
              <a:rPr lang="en-GB" sz="3200" b="0" dirty="0" err="1" smtClean="0"/>
              <a:t>Wenallt</a:t>
            </a:r>
            <a:r>
              <a:rPr lang="en-GB" sz="3200" b="0" dirty="0" smtClean="0"/>
              <a:t>’ a ‘</a:t>
            </a:r>
            <a:r>
              <a:rPr lang="en-GB" sz="3200" b="0" dirty="0"/>
              <a:t>‘Do not go gentle into that good night</a:t>
            </a:r>
            <a:r>
              <a:rPr lang="en-GB" sz="3200" b="0" dirty="0" smtClean="0"/>
              <a:t>’ a </a:t>
            </a:r>
            <a:r>
              <a:rPr lang="en-GB" sz="3200" b="0" dirty="0" err="1" smtClean="0"/>
              <a:t>mwy</a:t>
            </a:r>
            <a:endParaRPr lang="en-GB" sz="32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3200" b="0" dirty="0" err="1" smtClean="0"/>
              <a:t>Gwariodd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llawer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o’i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amser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yn</a:t>
            </a:r>
            <a:r>
              <a:rPr lang="en-GB" sz="3200" b="0" dirty="0" smtClean="0"/>
              <a:t>  T</a:t>
            </a:r>
            <a:r>
              <a:rPr lang="cy-GB" sz="3200" b="0" dirty="0" smtClean="0"/>
              <a:t>ŷ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Cwch</a:t>
            </a:r>
            <a:r>
              <a:rPr lang="en-GB" sz="3200" b="0" dirty="0" smtClean="0"/>
              <a:t> </a:t>
            </a:r>
            <a:r>
              <a:rPr lang="en-GB" sz="3200" b="0" dirty="0" err="1"/>
              <a:t>y</a:t>
            </a:r>
            <a:r>
              <a:rPr lang="en-GB" sz="3200" b="0" dirty="0" err="1" smtClean="0"/>
              <a:t>n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Lacharn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neu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yn</a:t>
            </a:r>
            <a:r>
              <a:rPr lang="en-GB" sz="3200" b="0" dirty="0" smtClean="0"/>
              <a:t> y </a:t>
            </a:r>
            <a:r>
              <a:rPr lang="en-GB" sz="3200" b="0" dirty="0" err="1" smtClean="0"/>
              <a:t>dafarn</a:t>
            </a:r>
            <a:endParaRPr lang="en-GB" sz="3200" b="0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980728"/>
            <a:ext cx="3200400" cy="3829016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1800" b="0" dirty="0" smtClean="0"/>
              <a:t>A poet and writer born in Swansea.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1800" b="0" dirty="0" smtClean="0"/>
              <a:t>He wrote in English but many of his pieces have been translated into Welsh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1800" b="0" dirty="0" smtClean="0"/>
              <a:t>Famous for ‘under milk wood’ and ‘Do not go gentle into that good night’ amongst other.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1800" b="0" dirty="0" smtClean="0"/>
              <a:t>Spent much of his life writing in his boathouse in </a:t>
            </a:r>
            <a:r>
              <a:rPr lang="en-GB" sz="1800" b="0" dirty="0" err="1" smtClean="0"/>
              <a:t>Laugharne</a:t>
            </a:r>
            <a:r>
              <a:rPr lang="en-GB" sz="1800" b="0" dirty="0" smtClean="0"/>
              <a:t>, or in the pub.  </a:t>
            </a:r>
            <a:endParaRPr lang="en-GB" sz="18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365758"/>
            <a:ext cx="7520940" cy="542961"/>
          </a:xfrm>
        </p:spPr>
        <p:txBody>
          <a:bodyPr/>
          <a:lstStyle/>
          <a:p>
            <a:pPr algn="ctr"/>
            <a:r>
              <a:rPr lang="en-GB" dirty="0" smtClean="0"/>
              <a:t>Dylan Thomas</a:t>
            </a:r>
            <a:endParaRPr lang="en-GB" dirty="0"/>
          </a:p>
        </p:txBody>
      </p:sp>
      <p:pic>
        <p:nvPicPr>
          <p:cNvPr id="10242" name="Picture 2" descr="http://www.crescent-theatre.co.uk/Y2007/images/dylan-thoma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37112"/>
            <a:ext cx="2664296" cy="20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6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200" b="0" dirty="0" err="1" smtClean="0"/>
              <a:t>Yn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eich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pecyn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dewiswch</a:t>
            </a:r>
            <a:r>
              <a:rPr lang="en-GB" sz="2200" b="0" dirty="0" smtClean="0"/>
              <a:t> un or </a:t>
            </a:r>
            <a:r>
              <a:rPr lang="en-GB" sz="2200" b="0" dirty="0" err="1" smtClean="0"/>
              <a:t>canlynol</a:t>
            </a:r>
            <a:r>
              <a:rPr lang="en-GB" sz="2200" b="0" dirty="0" smtClean="0"/>
              <a:t> ac </a:t>
            </a:r>
            <a:r>
              <a:rPr lang="en-GB" sz="2200" b="0" dirty="0" err="1" smtClean="0"/>
              <a:t>amlinellwch</a:t>
            </a:r>
            <a:r>
              <a:rPr lang="en-GB" sz="2200" b="0" dirty="0" smtClean="0"/>
              <a:t> y </a:t>
            </a:r>
            <a:r>
              <a:rPr lang="en-GB" sz="2200" b="0" dirty="0" err="1" smtClean="0"/>
              <a:t>nodweddion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allweddol</a:t>
            </a:r>
            <a:endParaRPr lang="en-GB" sz="22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Rygbi</a:t>
            </a: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Snorcelio’r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Gors</a:t>
            </a:r>
            <a:r>
              <a:rPr lang="en-GB" sz="2000" b="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Ras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Eryri</a:t>
            </a: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Sessiwn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Fawr</a:t>
            </a: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Gŵyl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Maldwyn</a:t>
            </a: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err="1"/>
              <a:t>Gŵyl</a:t>
            </a:r>
            <a:r>
              <a:rPr lang="en-GB" sz="2000" b="0" dirty="0"/>
              <a:t> </a:t>
            </a:r>
            <a:r>
              <a:rPr lang="en-GB" sz="2000" b="0" dirty="0" smtClean="0"/>
              <a:t>y </a:t>
            </a:r>
            <a:r>
              <a:rPr lang="en-GB" sz="2000" b="0" dirty="0" err="1" smtClean="0"/>
              <a:t>Gelli</a:t>
            </a: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Dylan Thomas</a:t>
            </a:r>
            <a:endParaRPr lang="en-GB" sz="2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/>
            <a:r>
              <a:rPr lang="en-GB" sz="2200" b="0" dirty="0" smtClean="0"/>
              <a:t>In your booklet choose one of the following and outline the key features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200" b="0" dirty="0" smtClean="0"/>
              <a:t>Rugby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200" b="0" dirty="0" smtClean="0"/>
              <a:t>Bog snorkelling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200" b="0" dirty="0" smtClean="0"/>
              <a:t>Snowdon race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200" b="0" dirty="0" err="1" smtClean="0"/>
              <a:t>Sessiwn</a:t>
            </a:r>
            <a:r>
              <a:rPr lang="en-GB" sz="2200" b="0" dirty="0" smtClean="0"/>
              <a:t> </a:t>
            </a:r>
            <a:r>
              <a:rPr lang="en-GB" sz="2200" b="0" dirty="0" err="1" smtClean="0"/>
              <a:t>fawr</a:t>
            </a:r>
            <a:endParaRPr lang="en-GB" sz="22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200" b="0" dirty="0" smtClean="0"/>
              <a:t>Montgomery festival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200" b="0" dirty="0" smtClean="0"/>
              <a:t>Hay Festival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200" b="0" dirty="0" smtClean="0"/>
              <a:t>Dylan Thomas</a:t>
            </a:r>
          </a:p>
          <a:p>
            <a:pPr marL="457200" indent="-457200">
              <a:buFont typeface="Arial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dirty="0" smtClean="0"/>
          </a:p>
          <a:p>
            <a:pPr marL="0" indent="0" algn="ctr"/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1.3</a:t>
            </a:r>
            <a:endParaRPr lang="en-GB" dirty="0"/>
          </a:p>
        </p:txBody>
      </p:sp>
      <p:pic>
        <p:nvPicPr>
          <p:cNvPr id="11266" name="Picture 2" descr="C:\Users\mwatki12\AppData\Local\Microsoft\Windows\Temporary Internet Files\Content.IE5\SS3J3M3R\MM90030330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78" y="3068960"/>
            <a:ext cx="1371578" cy="16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dWY</a:t>
            </a:r>
            <a:r>
              <a:rPr lang="en-GB" dirty="0" smtClean="0"/>
              <a:t> </a:t>
            </a:r>
            <a:r>
              <a:rPr lang="en-GB" dirty="0" err="1"/>
              <a:t>F</a:t>
            </a:r>
            <a:r>
              <a:rPr lang="en-GB" dirty="0" err="1" smtClean="0"/>
              <a:t>yth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r>
              <a:rPr lang="en-GB" dirty="0" smtClean="0"/>
              <a:t> </a:t>
            </a:r>
            <a:r>
              <a:rPr lang="en-GB" dirty="0" err="1" smtClean="0"/>
              <a:t>chwedl</a:t>
            </a:r>
            <a:r>
              <a:rPr lang="en-GB" dirty="0" smtClean="0"/>
              <a:t> </a:t>
            </a:r>
            <a:r>
              <a:rPr lang="en-GB" dirty="0" err="1" smtClean="0"/>
              <a:t>Gymreig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two welsh myths or legends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6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err="1" smtClean="0"/>
              <a:t>Ganwyd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Nhregaron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y 16fed </a:t>
            </a:r>
            <a:r>
              <a:rPr lang="en-GB" sz="2000" b="0" dirty="0" err="1" smtClean="0"/>
              <a:t>ganrif</a:t>
            </a:r>
            <a:r>
              <a:rPr lang="en-GB" sz="2000" b="0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err="1" smtClean="0"/>
              <a:t>Enw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gwreiddiol</a:t>
            </a:r>
            <a:r>
              <a:rPr lang="en-GB" sz="2000" b="0" dirty="0" smtClean="0"/>
              <a:t>  </a:t>
            </a:r>
            <a:r>
              <a:rPr lang="en-GB" sz="2000" b="0" dirty="0" err="1" smtClean="0"/>
              <a:t>oedd</a:t>
            </a:r>
            <a:r>
              <a:rPr lang="en-GB" sz="2000" b="0" dirty="0" smtClean="0"/>
              <a:t> Thomas Jones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err="1" smtClean="0"/>
              <a:t>Cafodd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addysg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dda</a:t>
            </a:r>
            <a:r>
              <a:rPr lang="en-GB" sz="2000" b="0" dirty="0" smtClean="0"/>
              <a:t> ac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weriddiol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roedd</a:t>
            </a:r>
            <a:r>
              <a:rPr lang="en-GB" sz="2000" b="0" dirty="0" smtClean="0"/>
              <a:t> 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/>
              <a:t>f</a:t>
            </a:r>
            <a:r>
              <a:rPr lang="en-GB" sz="2000" b="0" dirty="0" err="1" smtClean="0"/>
              <a:t>ardd</a:t>
            </a:r>
            <a:r>
              <a:rPr lang="en-GB" sz="2000" b="0" dirty="0" smtClean="0"/>
              <a:t> </a:t>
            </a:r>
            <a:r>
              <a:rPr lang="en-GB" sz="2000" b="0" dirty="0" err="1"/>
              <a:t>C</a:t>
            </a:r>
            <a:r>
              <a:rPr lang="en-GB" sz="2000" b="0" dirty="0" err="1" smtClean="0"/>
              <a:t>ymraeg</a:t>
            </a:r>
            <a:r>
              <a:rPr lang="en-GB" sz="2000" b="0" dirty="0" smtClean="0"/>
              <a:t> ac </a:t>
            </a:r>
            <a:r>
              <a:rPr lang="en-GB" sz="2000" b="0" dirty="0" err="1" smtClean="0"/>
              <a:t>achydd</a:t>
            </a:r>
            <a:endParaRPr lang="en-GB" sz="20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err="1" smtClean="0"/>
              <a:t>Dyn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medrus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oedd</a:t>
            </a:r>
            <a:r>
              <a:rPr lang="en-GB" sz="2000" b="0" dirty="0" smtClean="0"/>
              <a:t>  ac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dwyllwr</a:t>
            </a:r>
            <a:r>
              <a:rPr lang="en-GB" sz="2000" b="0" dirty="0" smtClean="0"/>
              <a:t> o </a:t>
            </a:r>
            <a:r>
              <a:rPr lang="en-GB" sz="2000" b="0" dirty="0" err="1" smtClean="0"/>
              <a:t>fri.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Born in </a:t>
            </a:r>
            <a:r>
              <a:rPr lang="en-GB" sz="2000" b="0" dirty="0" err="1" smtClean="0"/>
              <a:t>Tregaron</a:t>
            </a:r>
            <a:r>
              <a:rPr lang="en-GB" sz="2000" b="0" dirty="0" smtClean="0"/>
              <a:t> during the 16</a:t>
            </a:r>
            <a:r>
              <a:rPr lang="en-GB" sz="2000" b="0" baseline="30000" dirty="0" smtClean="0"/>
              <a:t>th</a:t>
            </a:r>
            <a:r>
              <a:rPr lang="en-GB" sz="2000" b="0" dirty="0" smtClean="0"/>
              <a:t> century.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His real name was Thomas Jones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He was well educated and was originally a Welsh bard (poet) and genealogist.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/>
              <a:t>H</a:t>
            </a:r>
            <a:r>
              <a:rPr lang="en-GB" sz="2000" b="0" dirty="0" smtClean="0"/>
              <a:t>e was a very clever trickster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Twm</a:t>
            </a:r>
            <a:r>
              <a:rPr lang="en-GB" dirty="0" smtClean="0"/>
              <a:t> </a:t>
            </a:r>
            <a:r>
              <a:rPr lang="en-GB" dirty="0" err="1" smtClean="0"/>
              <a:t>sion</a:t>
            </a:r>
            <a:r>
              <a:rPr lang="en-GB" dirty="0" smtClean="0"/>
              <a:t> </a:t>
            </a:r>
            <a:r>
              <a:rPr lang="en-GB" dirty="0" err="1" smtClean="0"/>
              <a:t>cati</a:t>
            </a:r>
            <a:endParaRPr lang="en-GB" dirty="0"/>
          </a:p>
        </p:txBody>
      </p:sp>
      <p:pic>
        <p:nvPicPr>
          <p:cNvPr id="1026" name="Picture 2" descr="http://img.groundspeak.com/waymarking/large/77f5a066-fff3-4ac8-b710-b9c9b9a51cbf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65104"/>
            <a:ext cx="1809644" cy="21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48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Pan </a:t>
            </a:r>
            <a:r>
              <a:rPr lang="en-GB" dirty="0" err="1" smtClean="0"/>
              <a:t>welwch</a:t>
            </a:r>
            <a:r>
              <a:rPr lang="en-GB" dirty="0" smtClean="0"/>
              <a:t> y symbol </a:t>
            </a:r>
            <a:r>
              <a:rPr lang="en-GB" dirty="0" err="1" smtClean="0"/>
              <a:t>yma</a:t>
            </a:r>
            <a:r>
              <a:rPr lang="en-GB" dirty="0" smtClean="0"/>
              <a:t> -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fydd</a:t>
            </a:r>
            <a:r>
              <a:rPr lang="en-GB" dirty="0" smtClean="0"/>
              <a:t> </a:t>
            </a:r>
            <a:r>
              <a:rPr lang="en-GB" dirty="0" err="1" smtClean="0"/>
              <a:t>angen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chi   </a:t>
            </a:r>
            <a:r>
              <a:rPr lang="en-GB" dirty="0" err="1" smtClean="0"/>
              <a:t>gwneud</a:t>
            </a:r>
            <a:r>
              <a:rPr lang="en-GB" dirty="0" smtClean="0"/>
              <a:t> </a:t>
            </a:r>
            <a:r>
              <a:rPr lang="en-GB" dirty="0" err="1" smtClean="0"/>
              <a:t>gwaith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eich</a:t>
            </a:r>
            <a:r>
              <a:rPr lang="en-GB" dirty="0" smtClean="0"/>
              <a:t> </a:t>
            </a:r>
            <a:r>
              <a:rPr lang="en-GB" dirty="0" err="1" smtClean="0"/>
              <a:t>llyfryn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When you see this symbol -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you will need to work in your booklet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mwatki12\AppData\Local\Microsoft\Windows\Temporary Internet Files\Content.IE5\SS3J3M3R\MM90030330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22" y="1476424"/>
            <a:ext cx="108012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watki12\AppData\Local\Microsoft\Windows\Temporary Internet Files\Content.IE5\SS3J3M3R\MM90030330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108012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Datblygodd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enw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fel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lleidr</a:t>
            </a:r>
            <a:r>
              <a:rPr lang="en-GB" sz="2000" b="0" dirty="0" smtClean="0"/>
              <a:t> pen </a:t>
            </a:r>
            <a:r>
              <a:rPr lang="en-GB" sz="2000" b="0" dirty="0" err="1" smtClean="0"/>
              <a:t>ffordd</a:t>
            </a:r>
            <a:r>
              <a:rPr lang="en-GB" sz="2000" b="0" dirty="0" smtClean="0"/>
              <a:t> – </a:t>
            </a:r>
            <a:r>
              <a:rPr lang="en-GB" sz="2000" b="0" dirty="0" err="1" smtClean="0"/>
              <a:t>ond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dwyn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oddi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</a:t>
            </a:r>
            <a:r>
              <a:rPr lang="en-GB" sz="2000" b="0" dirty="0" smtClean="0"/>
              <a:t> y </a:t>
            </a:r>
            <a:r>
              <a:rPr lang="en-GB" sz="2000" b="0" dirty="0" err="1" smtClean="0"/>
              <a:t>cyfoethog</a:t>
            </a:r>
            <a:r>
              <a:rPr lang="en-GB" sz="2000" b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Ychydig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iwan</a:t>
            </a:r>
            <a:r>
              <a:rPr lang="en-GB" sz="2000" b="0" dirty="0" smtClean="0"/>
              <a:t> o </a:t>
            </a:r>
            <a:r>
              <a:rPr lang="en-GB" sz="2000" b="0" dirty="0" err="1" smtClean="0"/>
              <a:t>dystiolaeth</a:t>
            </a:r>
            <a:r>
              <a:rPr lang="en-GB" sz="2000" b="0" dirty="0" smtClean="0"/>
              <a:t> o </a:t>
            </a:r>
            <a:r>
              <a:rPr lang="en-GB" sz="2000" b="0" dirty="0" err="1" smtClean="0"/>
              <a:t>roi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i’r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tlodion</a:t>
            </a:r>
            <a:r>
              <a:rPr lang="en-GB" sz="2000" b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Fe </a:t>
            </a:r>
            <a:r>
              <a:rPr lang="en-GB" sz="2000" b="0" dirty="0" err="1"/>
              <a:t>d</a:t>
            </a:r>
            <a:r>
              <a:rPr lang="en-GB" sz="2000" b="0" dirty="0" err="1" smtClean="0"/>
              <a:t>wyllodd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ffarmwr</a:t>
            </a:r>
            <a:r>
              <a:rPr lang="en-GB" sz="2000" b="0" dirty="0" smtClean="0"/>
              <a:t> </a:t>
            </a:r>
            <a:r>
              <a:rPr lang="en-GB" sz="2000" b="0" dirty="0"/>
              <a:t>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brynu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tarw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hyn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ôl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iddo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ef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ddwyn</a:t>
            </a:r>
            <a:r>
              <a:rPr lang="en-GB" sz="2000" b="0" dirty="0" smtClean="0"/>
              <a:t> o.  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He developed a reputation as a highwayman – supposedly only robbing the rich.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Very little evidence of him giving it to the poor!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He tricked a farmer into buying his own bull after </a:t>
            </a:r>
            <a:r>
              <a:rPr lang="en-GB" sz="2000" b="0" dirty="0" err="1" smtClean="0"/>
              <a:t>Twm</a:t>
            </a:r>
            <a:r>
              <a:rPr lang="en-GB" sz="2000" b="0" dirty="0" smtClean="0"/>
              <a:t> had stolen it. 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AutoShape 2" descr="data:image/jpeg;base64,/9j/4AAQSkZJRgABAQAAAQABAAD/2wCEAAkGBhMSERQTEhQWFBQWGRsaFxgYGB4fHBwiIyEcHxscIh8cHicfHR0kGxseIC8hIycpLCw4ICAxNTIqNSYrLCkBCQoKDgwOGg8PGiwlHyQqLDQuLCwsLCwqLCksLiwsKSwsLCwpLC0sLCwpLCwsKiwsLCwsLCwuLCwsLCwqLCwsLP/AABEIAHsAuAMBIgACEQEDEQH/xAAcAAACAwEBAQEAAAAAAAAAAAAFBgMEBwIAAQj/xAA+EAACAQIEBQIEBAQDBwUAAAABAhEDIQAEEjEFBiJBURNhMnGBkRQjQlIHobHBM2LwFRY0coLR4SSDkrLx/8QAGgEAAwEBAQEAAAAAAAAAAAAAAgMEAQAFBv/EACoRAAICAQMCBQUAAwAAAAAAAAECABEDEiExBEETIlFx8GGBobHBBTKR/9oADAMBAAIRAxEAPwB1zPMy5fMZfKR11SrOTEDVIVD4bSC9+wPeMXs1mjrbusSPmIt/X7Yz3+LmeSjnyE6qlalSOmf1hmRZ/bKaR8r98MY4iHL+pbq1dUApJlZjYEFfkZ82jyrQFQl5g7m/MsWpGk0uWAFGJZmn8s6T8Y3Ur4j5hjTMsXBam1HpAGXLL0tdoDIf8QACBPwEQBBwq8yCstH1UZGNM66VQghkbsVIlDfud7gi+CPNucp1eHtTT1NYZHUu3XrOlmfzqW69h1QCBjCgKEXUIHeD+O8QNJ8vTf1VfU8iozEaNRFEnXdpJYA2iLiYOCdLiQV4+AwDrkyOxAMbGYm9vnjNM5lagpl4d4amt3JNywAkkmxggTg5kckpytHU7U82zsoWpUJpOZtT1QRTfSQQO/vNo8+HYG5m5O0LcRraa9V2IAamCGGxjpJ9zIucXM3T/OLWGmkrT7awpH2c/wAsJHE61YkllfqBpqt9PSZeDJEah8jjQlpA1kDjpqUSpG3xDY+IP9sKRfDIYzF3BlcRa1+84iakCZAE4tcV5ZYIppZ0U6oP5kpMCLdKg3mDBIn22wPo0qa5v8ypVrZfT0qzemzNpE6goWFnUR8vF8Xa1HJEGQcdVkRXQlCJRiCR0uIIJ8Ehf/F8T8PyCKxKEtcC5G1zMjeTvOJ87w3KVaL/AIahUVmqKxqmoagBBJ0qWbuCRpW479sLdDmGhl3Keo1SDDKtFgFM9QlmXqFxF9sKy42cArdfuDyaEYqqhI6ZldLajaDMx4Gk4oZXiE5YawWam0HckFZBbzss/XEfCObsvm8wKChwzSFLKACQCSLMYsD8/bFrNcCYU6immrmo06dXTcELJ8h1M+da4SuMrs0AggwLzHzTSqUwiL6isAWUysGxUyI6lmIgiR8sB+FM60wfSmXhiulWINiJ1XvBHiDgdSr6ToeQ6m+2pSDFwZEAj4TH1tgtUz8VOgIzk2gAidi2s/c2sRizTpFCaRLv4RCwgawRC2AIA273sT/q2KWZymtwultRNiQAWPf5sP7HFlqRYhULMxgtpBAkbAwLETaYmBglwLLszxUViFIUqSDBgleqxgkCDtM3MYG6FwBJuXOGaW6gZgQAIDA/pYEWIYG//nBtcvUEmpThdxHUIBJVvYgD6YZeFcJ0oFFz5O8dpO9sFf8AZZ0xbbbviFnZiSBYlQxitzFXIcKFUh2EmdS3Nt72O8EjBmrwYNECw8D52/vi5laIRCTssW+tx9hi7xeqV9EoOkuAfeRA+l/6Y1ULKWJ9PyajAvYRaHLxYsGGkHVfc79MeLX/AJd8ew2ZmmASTYW/7Y9gxgyEkXxBCg9p+feXeM01rVfWperXzGmmlV+vTqaKrQblips0zYAb41ahywxVWqVCajEMZWNjIUxuwBJnudxjG+GUCvEMoGgj1aRf5Goo/vj9IPQlTG4uPnj0HF0YoNtM247ylmPTDKCCtPVoBOhit4KiwOkMdr2G+CfG2pfhnDKKblyNJsyuwmJm8SGtvAw9U+pFI7jCB/EfglN1RnvqrJI+SkEg7DpUA97YE+Ubzbiic0K2inlh0R+bUuB8YdVUbH4QZ7asS/7KP47LrcyGqFReSuoIT7gliDuMXuHZEKVVVCiDpUG5AEn7CCcW+XMqGz2YqMZNBURbzDNJP2UMPriFsmo39DAW2Ny5xPlhPSVEG3fUb+ZO9zf64+1uDVMw3qM+iAQFW8XN5t2PYYv5/iHVpEYjSpU+JVggwfB9xiY5FEMKZLk+DFHQMNdNfh2EHefcwBfvjrmWoAqgjpapTVhtOpgtzuB2MecX8lmDF8UuOUabo3qOqzaW2v2+eOXLRB7WNoWjYxD5y5kq0gyUAVY6QhCgAbyETe0wDpgSuxAlR5RoVZqMcqtcIQjrmEIphX3Jqsw9NwYiFLHUTIicOnNWYytBFr0XFXMoyomuoW07ydJMwB/+4pcMrejRHEFzinM1HKv6yB0MBNWlYkOkhQRvtYXH0AznqN1FAesUgGIUZNy5k2q8UepVy6Zb8PQC01Sl6WrUSAxQu9wC4DBjMKe+HksApFtLAqdrTGk38OFxlnLnFc1SzLMk1EqOTURtIkb6vCaFIuOkCBtGNGzpYBVgRUkXgg22sSPf5AkbHHn5w4fXW3y5rEXUyfmDlp0qVGQfkDr16jedJAnSssNQH33icUspWB0oDCk/S+8x/bGlZHJJKKzlnaVQaRKLErUEggEOGQyDBK+Jwkcw8ttlmVKctqchQNTOSbj9IEAQIHcnBplvyOYRUjmfXr9SG+qwKydJ3gmGGw/SZw6cqZj1l3pKuruL6hEyAY22Nz9sZStUhpMyPvhz5T5hSkwDKvQvT0kkmZJF4m/t/bBZE8sCqqbRwYid5tI/19cTU8+Pxb0iBBUEfQb/ANcI+T57oKisZRhuImDEwPNj3AwYbmUVMo+dRRopq1N5sVIZO36gGB38j3xLhRwKrg377HaUa1/ELcdhkakAx1Onw2JGoBiPOlSSfbF2nxFKjU0HwlrGfCyvz2whcg8T/HZ+tXZgz5emFpiY+MspIXxCn6ss749wms9Hjj0G6aet0pDxqU1EYe12HtPtinHiZSGB55/kAvYqFuL81o71MvMOXZY7AoSRJ/zaf549hb4JxFKfMdZHViWrVVpwelWZFbUfJIDD/q9sfcDk6EZDqJNxuPqGxigBM8z1XTVqtTjVRCQJnqB12/6gMfoLgPOWUzl8vXR230TDj5o0NadwIx+dcxli1WpUpkK5Y9P6SB57+cUqui/rIUYbHt9DigURUUMZCgz9W0+jUTZd72jzv274Tf4icUpFaFAOpqPVVlUMJgBr/Im33xgGZ4tmcx+V6teui/CruzKPmGMW8nBXkfgbHOU3Y6dJLDSAZIBsfbz88DkACHUZxQ0TPZjjGZynEmRauuHCaRJTQzKTSCt8K7LA8WsMaTwIMBnK6qf+IrEhRMqjFFm4FoMT74VG4EWz6Zp9U06wqV6i3pIU/M9NQYZopCms+X9sPHJ71VoJSV3oOVWq9RQCQZLFCrDSdTVSDqjbzsh/DfSD9/3BnVDLjQK9SlXemFVqrq2n0DLB0ZANeqmAC0efAnBrMZBadVkNSsFB0Bi6QWKhgCTTm4naYj3x9pcELVAyIK7QTUeo8amL64qKjCmwFiqwdMEfO5m6dVBU10EcVGDuYLLIAAMaumAo7Rg3XCo/14+k4bQbmEpqHlKhKKSZrMY/xNLQoGpD6d4Mi/7TifLoS4IpqpJcJUUS6qH06wWJW0EHvDL8jVfijqAE0IqXGlFtvcFpPc3nufOBGY4hqkux7DUT8IMCQNhAM7dsIGfECAi7+wE4mR83Z0VM1oceolIPpZjq1BiVYidhP5f/ALZwk8JylJdeiCA0AtcjuQPABPbDdzFmKb5enURQCH0kgWUGy053J0qrR9e+EiiAAVAgBjJ8mcVZ1KMy+tQsLawGjTy4E/FyxKQkpV7IzMogyYKsF037kbb4ZeY1WhT6yFUtax9NmEsFI3pEwYYbHudjnPD+IPSzVEKFfWHRkf4XU6ZUncdoPmMF+I8ZDuiK2YdFJ/8ATVRpCGOnr2cCTEybd8W9NkUYwrSXOh1mWeH5WqMwyEzIFRm7rqY6027uqkX/AEnBziORDg2hoIBuCJ7SsMAe4BuMc8KyrIGLkM7tJ07eAB3gDue5OCZIMDHz3V5VfMWxcdpTjB0jVzMwqfw9q6wFIKzBJsB5IAvpG1746P8AD7NAyrIRJFyQQOxIEi/gE/TGo1KAG4HzxUzWVcqahbRQpsBVYEBgCO2q1jpB79QjDcfU5WOkTSoibkP4eHR1VCraIYb9Unq2HTpiB3nfGgcp8BA4dmMmTrU+puBMOsrtaQ0wY7DxiLjGa9JadQszU1TSXNEgwI0y6yrAkyIHbHHIPMhqVM03oVVQemtMmm4Lxr1C66RBI7zfFOI5NZB4qZQqJ/I/DlpcZyvUkVRVYKrXXpJVTNysEQT8UExbDDx+tHMuWUkRppH5dNYfe2B/IvJWYp1adbN5mmHpMsIoNVlMGmqMwIVYBgATvfDUnBsvmcz65ppWrIRTapWfUU+OAqJCQP3TMlhupxWLACnf6zIicYzoo8zAKQC+ZoNvFmRQ33B/nj2NKymbomjXZqWXSokW0JdWANFiN7zFz2OPYarbTpkGe4KjS2khuzC18L2c4stFmpOA5U3iP59p++NIzJB+XjA7LctZf1nrilqdiT1GQPJA8/fHkJ1C157nYsj4+DAOU4BWq0wwb0iwsEEhZ2mbk+YjEvAuUM/SzKuay+kD1HV8S910kSJ2w55QhY/7Y9xDiiUqTMW0zIU6Sw1EHTIG4kYxc7NYAG83WzbEzy5OEKqFAksdzJN3YySZJ+eC/BOFszioHFPTvKy5BG4DiFB7OR8pvhBy3OPqGmJrB1KtpKIUdpsjaIfTNpJiBcWw40ufKXrUEboasEJX9jG1jEMrT22KmQMAMTIdXeNGOMuZ4lSStTp1Gc1HWpplmv6aqx2IFw28XuMRfj3LE0swwhVYIYcQVWJBGqCzKLMDv88Zs9OtnalTNIxRg2mlN9KBSGAG8kNHzv2xZpJmMs1Oo0sEADIpMsqwVUk9pCSbxhniVwd47wto68ycYQKDXorTLKCKnqkIZ/zBZmbQwGE3itQqACGUVAw1kQsCA8E/ERqAtb7HE2U55Y1ZqUSs0RT0qJnr1N8U2IGgTbufGA+WpM2Rqerf1awOWW/5aCWcpfV6QJ0gneB7YJVXX4mTeu0Q2EnYQZnsxVGiixKUJapSBSD+wkswMw1tJ+4MYhymUq1GqrRQ1NC63InSsSTqm4MfouxgxO+HD8Uq/hqy0/UZMpoNMCQagZikyYIBlo3Ej2gvluZaAeq6ugpUloioxGlmLFvzSDDDSWgyDMt+0Yu1DKC1gn0iyr4qtSB6+szteD1FUZoq2hFpsWaFJWoYUqP2ncfQ4InOiqGWYqLpbV7iGVx9p++G3mrJrSswJp1noINI6UFNmdwYsAwjT2+IdsZjlqLuEWqGRigZCe6kW+njv/fGCmq9IogtuZpXAOMjMoxjQ6/GDBPzHlT2OCSGD1fa+Mo4dVrLWmizB0F26jP+UrN13sfOHbLc1W0Zqn6TC2u5QneO5U+xn548rN0+k+WUqDVxp9Wftizl829NWCAMGbUwLFTtpI1KCRsCIuI97K+Y4wwNLQEC1FJDtLaRI/QoN7/q8EEYOZDJI0E1GqKxhX9Ui5/TChQDNgDHjGYg6HUJum5NlQafoqrUWWmpMNrQI+tmgKYmdSj1TLAIxIJfB/jeey9RF/Mp1CrBgvqgAxsZvsSDtIMEXGBFSg1OA/UhsH7/ACbt9Rv3AOOjRBxS3WPwQIGmpGHpyNm0D8o0kgqxVQzKW0qp1rOzSCQRfErL6gpzTpj010KSNTRbc2WCVB06SJx09O30xGNRp1StygGlZgszEhVkyFE7tBi5i2FjqMuVtIm0BvJHdlXT6hCiwAOkD2AEAD2GPYg4Zxel61OpTqTRdVZVFPWzBpQFmgsCtQMWcH01AA3acexUOjY7s07WIu1Mokauon/UYkXIVVpGp6bBAJJsCALyRvAG+DX+71E5chjqYgEMxO+4sLRPYdreTjqnzQiKadS7GVBKFUcyZ0mIYBSJja/g48sDYxVQJlKMrMT7774q586EqagGUKZG4MSTI+Y+f1xPlMxpmkWmBKkC8X3N4No/pvifiZUUm1giTEwCL+RFwcGu86Aea8suWNGll1WmSrPUqRN5FNjI6iNS2Qdyu2+B+WyOhFWr+TRH/LramTLhqgEytQq7KDGlj+y9xdWYOlyHegSAzA6agXQSGnfVrZGJv0gzIJxNxHi1EUF0IUq0dKihVJZiIC+n31q6NpBWbERsBikMdgPv/JYhBG/aQZbh+Yy9eqMv1UlCv6ZN21FwdJmJAQ/80gReQRq8fovTBV1IPa+udtMC8zYjfArl+qMs5COHNVUaihJZ1QF4VtI0KyzpaWW4ETNiYoVU1ZiKdKpGqrU0BqsAw2giVpwCbnW7blhaAfH5qb7HufnrCGbfaRf7HVZbNKxZlmnllfS7A211WF6abiNze1tOBfEKtapVms+pqmlbCFVbwqCelQJt73vhtzOXVEtLNMliQWY+57mIj5DAdcotejXi7I1tpnSGB/nhfiHgcR6gXqaU6tfQVTSTMAG+kX7n2WWtcxbFDO8JStULatTLaWAAAE20wd/f5bzglmzNB31R061cbqdwe/aR9/OLQ5hzyrQp1Eo1TWEozo7HaWBAN4gGPBHjHdKLFjniV/5V31Bb8tXCPKNVhlvQrS9AMqUqoN1Myq33AaNJFh8JkRhf4rwc6UytWBVoD8tx+tDIQ+0xBF4IPjFzLcPr1tRzVZyEf/CA0ICpsQFvOzAkyLfPEnMGd1Cj6iE1aRGmoBapTJh1aLhhZ/BNxGojFBezzvPKRK9pzyny2MtWV6nUfiJv3t3N4gRPnHXOuZpsxCrpLXuN+xwbq5IlehpMgTvbx8owI5ryqJlwY6lvPe1z/LCNRZrMdQHENcr8PSnlqWkASikkfqJAJJ8mT3xDR4cBn9BJFGvSOtB2dXQJUWxhpYGe5ExvJXhlLRTRf2qB9gBjmvl4cVAJcKVkRMFka09w6AjtvOJsWULl1E7G/n/YitpW4TzEXJymZT06jh1V7BXZDDEARA2bYQGXtfBLK1NQgAyvx2IAgXJYwse84EZxaRckFACRUYVEqHS+2oQAUkRJnsIJnFlRTMBaXqDaWbVInc6xDAETEfTFTsvf9wZdpZwvAQAiPi/T9P3DvIGPmbyLXZUSoYjTUkqe6yBuA14vN8WA19sTJXt/M4QMmltQ2mEQdlMxU/MDsFdV9RVksZZ4IDEQDr20qoGpbRMfMfc7lldtzJEWMWtYx7ifp7Y9hw68AU93M0ekDcqZrMK7BqRf051Go2kUyS8KqaS58SxsAAIxb5j5pp1aJpVXp/ECCgZmUg2YdUGI83274H5Lhi5nMV6tcmofU9MkHSr6N5CQGAaN/wBsESMPnDeCUUA0U0X5AT9Sbn6nHqKtLQ2En7zJMnw+v/i+i1SgtzVQSumTe/gXMao874MPnxVQaSCpjYgg+87G/fGqlwLYzPIcCeuc1WP5amrVVUFhq1shYFYIVQA0fqYTI2MvUYBQ0mEpAlZU0FQAYf8AwxBlr30/uvckW7mN8UuPcI1MlNwaTmRSqAamHchNEk2aGUe+2+H/AItkEOWWksA0guhtoKjfUdp7nwTNsK/BuIfiKgrQQ9OjvIgMd4InpibTO29jiOgpsGaWMUspw0/idWZFKgKJGikIA2bSx1AdHUQARLQA3w4cKdZHV5BendHaOgTAKkyI+IA7xPzi7x3N0TUy+qilZ9RWmCRILK3kG1lJ2EX3GKuQznoUhlq1IgFWVQqLoIuNNumSex7HVtOBdg9ND1wRxDiQoU2o1nHQIR2Ilh+gmCSr20mQAWFrHEPLdeMgXfeoXaexJMH7bD5Yt8U4ajZJctSQUmeFP7ioaWPV1QSO83I3jAnmDPFFWhQRmKpC00VixAEfCJIUQZN/r2YoVhS8k/qV42JGpuJWoV1bK11dgqKWXU3w9XUl+/VeB27Xx1/vfTq1KdQozIuXYMEiVLhU3exjYz2xJkuShmqGW/Ea6NamaiVWGm6ElqazqMOhJGmGNyDsMMOQ5PybUKICJpQFXqseuobgkwezCQDcW8YdWPCxINm+3HFGDm6o5VVSOBBHCeNadSlDqudKAt4i9rEXk6RewG2K+fetWEqQjL1Iu8mNiZ7qSIm/thl4Hy7TSpVHU1BSPT1tqO0ENaSRaPH2xHmcrl8tUNIQUqS14kX2nsBaPr4nE7MNRYSY5mqhxIOU+ZKVWA5Ct3Wf59pnsf74n5vybVqTJT/1bt333wq820KC1lq5dlV2JLqpED/NvCz4772xPwrimYFM1A1JlE29QByB4U/YXkxhunYMspDgizGPK8zGoIRCXEaw1hTJ7HckbwRv9DiwnMCm0dQkMoMxG8Gwb28+AcKGfyi5ii+YyraKlMdWkkSI2I2+/wAjgjwqu9VQ1GmXpwNLWUdtW5ib3j+cYnPTrViIylkO0Z6fFE0hhJBEgAdUd9to2Pvis3NNEPGqfchoH9z9rYoZHg+YCsumkrm7Fqh+llBj+n9h9PhaiqDUraXm5pC15kBnUhQY/Vv/ADxi9OO8A5W9IdzHNJ/TSdrjwCPJMmRbb+cYgTmWpVK00pFatRgtPUw03BMsRtABxUfhdEPLNVI3ILhZ+oUR9IP9rXLxoPniyKoNIDTDyZMi4JJiAYjY/TGjGo5/swOxh/M8mhyAtaovTFSDdj+lrmAfYCDbaL+xf4lzEtMqskWnVFh4k9p7Y9gxlxDkfiHUDcC4EJzAp1alJkzDqoWCoWFZBpPYahfvEbYPhs3TJ0vRreAwKHYd1BG8/Q94wj0ueKSZjUCzJUUBukyGWQpEgfpN/IHmJOV+a6JJKVFK6bkmIMTeYIjvOPW2k+qpfzHF84N8vR+fr2/pMe9vl2wsUeN1F9UVGDN6rkhDCqZggHxMnzc4H8e5/BQrQK1KlgWMhEt8RkdRn9I+sbERwvPNpj0qRvvqDN5g/q1T5GJupFrCAYixG/Mc5JoKrGxBIYEzBDf9t8AchxxabVHVI1mBCmItAt7iSLfXtMmeFi1Aqsi4WRb/AJR2gb4M5DP0mgrpgncd+8WvviIIAIB1XvBfDOPsKrVGpkkqFACNAA7C8ib37zjninMFXTqFJiQbnQSBedhv2t7ecNKEdlH2/wBScc101HqAvb3/AJY7w1u6mgkRKzfG3TLnNFRUdzdRsog6bidKiBMRubyZxNyfSla+YOsaVVajii1VpZg0AKRpAUSeyCJsbh+OZc06/p5csfUAlVGxYgd4U6j2kRY7HB/lbmdMvk1yocZd1cVEq+mWpt3Za3UpHVKkkiAF2g4sw48Z57/r0+cyxm1JtCOT4eopK1I5+otUkaadGlTk6iNMOZUkqTY2FzAIk5W5IpUBCLmHGlnZjX0hYi0gTJnsO1+2JMlmTTqBnZ6lXVUepZVDFgFWF1EoqqIEyTuSScWuKcRq1qT0yiIrgqYqNMfNdJBPscObwQNhJdoFpcJp0azJUyw1GAT+JqPOwUgPo1NLaSBEWBa4xZzGVyyVIGXohlWkx1IHYlqhQABqkdMaWaWgsLeY81lalYFaxpsC2ogqSJgLYsx7DaYN/OBvFjmKNKktNMqUpHp1UQSkkTpuQCTcsZJPuQRgZL4/AmgiFczmlgejRRQXZqZFGl+YgDDoHUXIYKf0ltSi0zi4vGekNTrJqqVF0xTUJBKBWFpbUdxq1XIBBQwHT8VGroNGmxSkwo0lK6SYAOkRMfEggEgRYnFzKevVcIjZhGZPUCvU0QsxdVuDqMQQDvO2D1+lwjOuKcK10HzoV6dWk9RnXQFZ6YMvTYKBriCytckixIY4TMtxGnRqPlKlf0qD9dGsAWVVeWsFbYObH3+eHWtyfmqtnrekDckVKjn6XUe2/wB+5LhXJWTyKg06Y1qCFqP1uJ7Att8gAMCVDeZhx+Z12tQBy7w3L5pq7A6xT0BitZgjdPxQgBhgt1afF5OK/E+XaLlRlVqj8RTR1KL+WAHDAj1CCgZgpMzYFgN8cU+P1MtmHKqDrKo3wiSCY6mECdZ3IH9C8cIybsTVrgCqbMAZC/5R5AEX7yT3xqHVRAr5vNKARQrfwmDj/i6u5PUqG/YQNMrvbEHCuRK2WqVPTrI4YXYqUYGNwRrHsR8juBjTGpg4jp0oJJi5tA7YLJiVhp7TBEinwIhTVrD8pdTCpTZidLCSXBUMdJEg33aVIx7DbzDVCZaqxEqFMjyDYj7HHzCXxY0pSoM67iPS/h1ly41hSomV0wDtEye1z9sezP8ADPLuSdbiSDH6Y8QT8r+3fDBkq7Mikm5H+tsd51rLgCaG0VFat/CyjHS52G6i3mCCLbwCDHnCzxDkyrRLOEfQkktbYGJiL2ubQR7Y1LKudp746z9MEAESDvgSdrEMORM4ymcpFVDUhTvAqUCyA7XNMyDFpI+mLNPhiux9OoTUJkOpmfmO7AXIInBXmzLKFBA+GlIHYQwIttaf6eBhUzbldLKYYEEHuCIIOF8xynUDcZsvxLS4pVumoANLfof3B7XsQe+OeKcSVBpZxT1kLqInTO7EDeBNhj7zZTBoO5A1L6TKfBJAJHzBwNzGSSqiFwSdTX1EHf2IxhAB3iStGd5Tg1D1kahWFcgFqlYXEkRo8lu5mIEDvAuZrgrrVSumhip6lIMOPBtcjsfmLg2I8MyFOjTZaahVDGAP/N8fCxwTAXO8Q3cWl4HVp578TTplKUldHqAtDCB+kSmqIUxEe2CtTmiWFKklR3MQSNK3MBgTcg2IgXn649xEazSptdKlQI42lSbiRcTtbB1KY9SYAKhiI7QCB9hsO2GoNe59pnO5gSlnK1OsadWGOgMxBMAksAkEm50kyD484lz/ABBmHSxVptpHVOw7byRHzGIuTMouYzFYVhrmq5NyJgBRsRYC0bYj52ySUTmUpAoqIrKAx6T0mxmRfsLb+cY+Mrv2udW8bczwhAHNViKIVVIBII0ysAqZBYEDSsRFvI+8psUUp6ZkgS0+ABBPcg2nGVuICsGYEbdTW0rCkXgGO4ue+NO5VbVl6dQ/Eygsdr2kwLD6DBhvNY7XGg7VGtffFTisGm21hNz/AKtiJXPqtf8ASp/+2M95147XHEKNAVCKWksVAEE6WubSfadu2NfNqUj3mVBnGcwlamzACC4Xv0sDB7RBNvDD54bsrzsi5VWdyrBgjNpY37NIBDDTGruN74UErH1cuCZFam61Ab6x6KuJneGJI8dsdZdo4PTH7s1f/wCE/wBQDhGLUFJv5xDyHce0fOPc8U8qaWpHY1KZeF02nTEkn57Ttill+bRmkZ2f8PRE6QG6yVGs3FyAv6UvbvMYRuMZhmyOQLGSBmVmBstRAo+gxBnf+ByI/e2bdvdlZArfMBiPripidxFgnmaJz/xQrkEHxeqyq5EbAFzAHkpFvOPYTeMViKPD6c9AymoD3Y9R+w+nbc49heWi5uATP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6" name="Picture 4" descr="http://www.bbc.co.uk/legacies/myths_legends/wales/w_sw/img/s_w_w_index_lea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869160"/>
            <a:ext cx="219075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3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Cuddiodd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mewn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ogof</a:t>
            </a:r>
            <a:r>
              <a:rPr lang="en-GB" sz="2000" b="0" dirty="0" smtClean="0"/>
              <a:t> – all </a:t>
            </a:r>
            <a:r>
              <a:rPr lang="en-GB" sz="2000" b="0" dirty="0" err="1" smtClean="0"/>
              <a:t>ymwelwyr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fynd</a:t>
            </a:r>
            <a:r>
              <a:rPr lang="en-GB" sz="2000" b="0" dirty="0" smtClean="0"/>
              <a:t> </a:t>
            </a:r>
            <a:r>
              <a:rPr lang="en-GB" sz="2000" b="0" dirty="0" err="1"/>
              <a:t>i</a:t>
            </a:r>
            <a:r>
              <a:rPr lang="en-GB" sz="2000" b="0" dirty="0" err="1" smtClean="0"/>
              <a:t>’w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gweld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heddiw</a:t>
            </a:r>
            <a:r>
              <a:rPr lang="en-GB" sz="2000" b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ddiweraddach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fywyd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trodd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barchus</a:t>
            </a:r>
            <a:r>
              <a:rPr lang="en-GB" sz="2000" b="0" dirty="0" smtClean="0"/>
              <a:t> a </a:t>
            </a:r>
            <a:r>
              <a:rPr lang="en-GB" sz="2000" b="0" dirty="0" err="1" smtClean="0"/>
              <a:t>cael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wneud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Ynad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Heddwch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He hid out in a cave in the mountain – which people can walk to see.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In later life he turned respectable and was made Justice of the peace.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http://www.rhandirmwyn.net/twmsioncati/wpimages/wp680a20ad_05_0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81128"/>
            <a:ext cx="6466756" cy="196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39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Un </a:t>
            </a:r>
            <a:r>
              <a:rPr lang="en-GB" sz="2000" b="0" dirty="0" err="1" smtClean="0"/>
              <a:t>hardd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iawn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oedd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Santes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Dwynwen</a:t>
            </a: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Merch</a:t>
            </a:r>
            <a:r>
              <a:rPr lang="en-GB" sz="2000" b="0" dirty="0" smtClean="0"/>
              <a:t> y </a:t>
            </a:r>
            <a:r>
              <a:rPr lang="en-GB" sz="2000" b="0" dirty="0" err="1" smtClean="0"/>
              <a:t>Brenin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Brychain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Brycheiniog</a:t>
            </a:r>
            <a:r>
              <a:rPr lang="en-GB" sz="2000" b="0" dirty="0" smtClean="0"/>
              <a:t> – </a:t>
            </a:r>
            <a:r>
              <a:rPr lang="en-GB" sz="2000" b="0" dirty="0" err="1" smtClean="0"/>
              <a:t>roedd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ganddo</a:t>
            </a:r>
            <a:r>
              <a:rPr lang="en-GB" sz="2000" b="0" dirty="0" smtClean="0"/>
              <a:t> 24 o </a:t>
            </a:r>
            <a:r>
              <a:rPr lang="en-GB" sz="2000" b="0" dirty="0" err="1" smtClean="0"/>
              <a:t>ferched</a:t>
            </a:r>
            <a:r>
              <a:rPr lang="en-GB" sz="2000" b="0" dirty="0" smtClean="0"/>
              <a:t>!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Ei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chatref</a:t>
            </a:r>
            <a:r>
              <a:rPr lang="en-GB" sz="2000" b="0" dirty="0" smtClean="0"/>
              <a:t> hi </a:t>
            </a:r>
            <a:r>
              <a:rPr lang="en-GB" sz="2000" b="0" dirty="0" err="1" smtClean="0"/>
              <a:t>oedd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</a:t>
            </a:r>
            <a:r>
              <a:rPr lang="en-GB" sz="2000" b="0" dirty="0" smtClean="0"/>
              <a:t> Ynys Môn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Syrthiodd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mewn</a:t>
            </a:r>
            <a:r>
              <a:rPr lang="en-GB" sz="2000" b="0" dirty="0" smtClean="0"/>
              <a:t> </a:t>
            </a:r>
            <a:r>
              <a:rPr lang="en-GB" sz="2000" b="0" dirty="0" err="1"/>
              <a:t>c</a:t>
            </a:r>
            <a:r>
              <a:rPr lang="en-GB" sz="2000" b="0" dirty="0" err="1" smtClean="0"/>
              <a:t>ariad</a:t>
            </a:r>
            <a:r>
              <a:rPr lang="en-GB" sz="2000" b="0" dirty="0" smtClean="0"/>
              <a:t> </a:t>
            </a:r>
            <a:r>
              <a:rPr lang="en-GB" sz="2000" b="0" dirty="0"/>
              <a:t>a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Maelon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ond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roedd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thad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wedi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trefnu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phriodas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barod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ddyn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arall</a:t>
            </a:r>
            <a:endParaRPr lang="en-GB" sz="2000" b="0" dirty="0" smtClean="0"/>
          </a:p>
          <a:p>
            <a:pPr marL="0" indent="0"/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St </a:t>
            </a:r>
            <a:r>
              <a:rPr lang="en-GB" sz="2000" b="0" dirty="0" err="1" smtClean="0"/>
              <a:t>Dwynwen</a:t>
            </a:r>
            <a:r>
              <a:rPr lang="en-GB" sz="2000" b="0" dirty="0" smtClean="0"/>
              <a:t> was very beautiful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She was King </a:t>
            </a:r>
            <a:r>
              <a:rPr lang="en-GB" sz="2000" b="0" dirty="0" err="1" smtClean="0"/>
              <a:t>Brychain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Brycheiniog</a:t>
            </a:r>
            <a:r>
              <a:rPr lang="en-GB" sz="2000" b="0" dirty="0" smtClean="0"/>
              <a:t> daughter – he had 24 daughters!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Her home was on Anglesey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She fell in love with </a:t>
            </a:r>
            <a:r>
              <a:rPr lang="en-GB" sz="2000" b="0" dirty="0" err="1" smtClean="0"/>
              <a:t>Maelon</a:t>
            </a:r>
            <a:r>
              <a:rPr lang="en-GB" sz="2000" b="0" dirty="0" smtClean="0"/>
              <a:t> but her father had already arranged her marriage to another.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Santes</a:t>
            </a:r>
            <a:r>
              <a:rPr lang="en-GB" dirty="0" smtClean="0"/>
              <a:t> </a:t>
            </a:r>
            <a:r>
              <a:rPr lang="en-GB" dirty="0" err="1" smtClean="0"/>
              <a:t>dwynwen</a:t>
            </a:r>
            <a:r>
              <a:rPr lang="en-GB" dirty="0"/>
              <a:t> </a:t>
            </a:r>
            <a:r>
              <a:rPr lang="en-GB" dirty="0" smtClean="0"/>
              <a:t>/ </a:t>
            </a:r>
            <a:r>
              <a:rPr lang="en-GB" dirty="0" err="1" smtClean="0"/>
              <a:t>st</a:t>
            </a:r>
            <a:r>
              <a:rPr lang="en-GB" dirty="0" smtClean="0"/>
              <a:t> </a:t>
            </a:r>
            <a:r>
              <a:rPr lang="en-GB" dirty="0" err="1" smtClean="0"/>
              <a:t>dwynwen</a:t>
            </a:r>
            <a:endParaRPr lang="en-GB" dirty="0"/>
          </a:p>
        </p:txBody>
      </p:sp>
      <p:pic>
        <p:nvPicPr>
          <p:cNvPr id="2050" name="Picture 2" descr="http://www.aqa.63336.com/blog/wp-content/uploads/2010/01/stdwynwen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65104"/>
            <a:ext cx="1440160" cy="239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1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836712"/>
            <a:ext cx="3200400" cy="3973032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Roedd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Dwynwen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mor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drist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gofynodd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Dduw</a:t>
            </a:r>
            <a:r>
              <a:rPr lang="en-GB" sz="2000" b="0" dirty="0" smtClean="0"/>
              <a:t> </a:t>
            </a:r>
            <a:r>
              <a:rPr lang="en-GB" sz="2000" b="0" dirty="0" err="1"/>
              <a:t>i</a:t>
            </a:r>
            <a:r>
              <a:rPr lang="en-GB" sz="2000" b="0" dirty="0" err="1" smtClean="0"/>
              <a:t>’w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helpu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anghofio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Maelon</a:t>
            </a:r>
            <a:r>
              <a:rPr lang="en-GB" sz="2000" b="0" dirty="0" smtClean="0"/>
              <a:t>……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Ymwelodd</a:t>
            </a:r>
            <a:r>
              <a:rPr lang="en-GB" sz="2000" b="0" dirty="0" smtClean="0"/>
              <a:t> angel a hi pan </a:t>
            </a:r>
            <a:r>
              <a:rPr lang="en-GB" sz="2000" b="0" dirty="0" err="1" smtClean="0"/>
              <a:t>oedd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cysgu</a:t>
            </a:r>
            <a:r>
              <a:rPr lang="en-GB" sz="2000" b="0" dirty="0" smtClean="0"/>
              <a:t> – </a:t>
            </a:r>
            <a:r>
              <a:rPr lang="en-GB" sz="2000" b="0" dirty="0" err="1" smtClean="0"/>
              <a:t>gyda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dogn</a:t>
            </a: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Mi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wnaeth</a:t>
            </a:r>
            <a:r>
              <a:rPr lang="en-GB" sz="2000" b="0" dirty="0" smtClean="0"/>
              <a:t> y </a:t>
            </a:r>
            <a:r>
              <a:rPr lang="en-GB" sz="2000" b="0" dirty="0" err="1" smtClean="0"/>
              <a:t>ddogn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ddileu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pob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cof</a:t>
            </a:r>
            <a:r>
              <a:rPr lang="en-GB" sz="2000" b="0" dirty="0" smtClean="0"/>
              <a:t> am </a:t>
            </a:r>
            <a:r>
              <a:rPr lang="en-GB" sz="2000" b="0" dirty="0" err="1" smtClean="0"/>
              <a:t>Maelon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a’i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droi’n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iâ</a:t>
            </a: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Yna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rhoddodd</a:t>
            </a:r>
            <a:r>
              <a:rPr lang="en-GB" sz="2000" b="0" dirty="0" smtClean="0"/>
              <a:t>  </a:t>
            </a:r>
            <a:r>
              <a:rPr lang="en-GB" sz="2000" b="0" dirty="0" err="1" smtClean="0"/>
              <a:t>Duw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dri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dymuniad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iddi</a:t>
            </a:r>
            <a:endParaRPr lang="en-GB" sz="2000" b="0" dirty="0"/>
          </a:p>
          <a:p>
            <a:pPr>
              <a:buFont typeface="Arial" pitchFamily="34" charset="0"/>
              <a:buChar char="•"/>
            </a:pP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endParaRPr lang="en-GB" sz="2000" b="0" dirty="0"/>
          </a:p>
          <a:p>
            <a:pPr>
              <a:buFont typeface="Arial" pitchFamily="34" charset="0"/>
              <a:buChar char="•"/>
            </a:pP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692696"/>
            <a:ext cx="3200400" cy="4117048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Dwynwen</a:t>
            </a:r>
            <a:r>
              <a:rPr lang="en-GB" sz="2000" b="0" dirty="0" smtClean="0"/>
              <a:t> was so upset she begged god to make her forget </a:t>
            </a:r>
            <a:r>
              <a:rPr lang="en-GB" sz="2000" b="0" dirty="0" err="1" smtClean="0"/>
              <a:t>Maelon</a:t>
            </a:r>
            <a:r>
              <a:rPr lang="en-GB" sz="2000" b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While asleep she was visited by an angel with a potion.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The potion erased all memory of </a:t>
            </a:r>
            <a:r>
              <a:rPr lang="en-GB" sz="2000" b="0" dirty="0" err="1" smtClean="0"/>
              <a:t>Maelon</a:t>
            </a:r>
            <a:r>
              <a:rPr lang="en-GB" sz="2000" b="0" dirty="0" smtClean="0"/>
              <a:t> and turned him into ice.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God then granted her three wishes</a:t>
            </a:r>
          </a:p>
          <a:p>
            <a:pPr>
              <a:buFont typeface="Arial" pitchFamily="34" charset="0"/>
              <a:buChar char="•"/>
            </a:pP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http://lilydewaruile.files.wordpress.com/2011/01/celtic-small-heart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37112"/>
            <a:ext cx="22860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72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91589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err="1" smtClean="0"/>
              <a:t>Dymunodd</a:t>
            </a:r>
            <a:r>
              <a:rPr lang="en-GB" sz="2000" b="0" dirty="0" smtClean="0"/>
              <a:t> hi: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0" dirty="0"/>
              <a:t> </a:t>
            </a:r>
            <a:r>
              <a:rPr lang="en-GB" sz="2000" b="0" dirty="0" smtClean="0"/>
              <a:t>I </a:t>
            </a:r>
            <a:r>
              <a:rPr lang="en-GB" sz="2000" b="0" dirty="0" err="1" smtClean="0"/>
              <a:t>Maelon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gael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ddadmer</a:t>
            </a:r>
            <a:endParaRPr lang="en-GB" sz="2000" b="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b="0" dirty="0" err="1" smtClean="0"/>
              <a:t>Byddai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Duw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ateb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gobeithion</a:t>
            </a:r>
            <a:r>
              <a:rPr lang="en-GB" sz="2000" b="0" dirty="0" smtClean="0"/>
              <a:t> a </a:t>
            </a:r>
            <a:r>
              <a:rPr lang="en-GB" sz="2000" b="0" dirty="0" err="1" smtClean="0"/>
              <a:t>breuddwydion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cariadon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ifanc</a:t>
            </a:r>
            <a:endParaRPr lang="en-GB" sz="2000" b="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b="0" dirty="0" smtClean="0"/>
              <a:t>Y </a:t>
            </a:r>
            <a:r>
              <a:rPr lang="en-GB" sz="2000" b="0" dirty="0" err="1" smtClean="0"/>
              <a:t>byddai</a:t>
            </a:r>
            <a:r>
              <a:rPr lang="en-GB" sz="2000" b="0" dirty="0" smtClean="0"/>
              <a:t> hi </a:t>
            </a:r>
            <a:r>
              <a:rPr lang="en-GB" sz="2000" b="0" dirty="0" err="1" smtClean="0"/>
              <a:t>byth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priodi</a:t>
            </a:r>
            <a:endParaRPr lang="en-GB" sz="2000" b="0" dirty="0" smtClean="0"/>
          </a:p>
          <a:p>
            <a:pPr marL="0" indent="0"/>
            <a:r>
              <a:rPr lang="en-GB" sz="2000" b="0" dirty="0" err="1" smtClean="0"/>
              <a:t>Caniataodd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Duw</a:t>
            </a:r>
            <a:r>
              <a:rPr lang="en-GB" sz="2000" b="0" dirty="0" smtClean="0"/>
              <a:t> y tri ac </a:t>
            </a:r>
            <a:r>
              <a:rPr lang="en-GB" sz="2000" b="0" dirty="0" err="1" smtClean="0"/>
              <a:t>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ddiolch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iddo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cyflwynodd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Dwynwen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hun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wasanaethu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Duw</a:t>
            </a:r>
            <a:r>
              <a:rPr lang="en-GB" sz="2000" b="0" dirty="0" smtClean="0"/>
              <a:t> am </a:t>
            </a:r>
            <a:r>
              <a:rPr lang="en-GB" sz="2000" b="0" dirty="0" err="1" smtClean="0"/>
              <a:t>weddill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</a:t>
            </a:r>
            <a:r>
              <a:rPr lang="en-GB" sz="2000" b="0" dirty="0" smtClean="0"/>
              <a:t> hoes.</a:t>
            </a:r>
          </a:p>
          <a:p>
            <a:pPr marL="457200" indent="-457200">
              <a:buFont typeface="+mj-lt"/>
              <a:buAutoNum type="arabicPeriod"/>
            </a:pP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/>
            <a:r>
              <a:rPr lang="en-GB" sz="2000" b="0" dirty="0" smtClean="0"/>
              <a:t>She wished: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0" dirty="0" smtClean="0"/>
              <a:t>That </a:t>
            </a:r>
            <a:r>
              <a:rPr lang="en-GB" sz="2000" b="0" dirty="0" err="1" smtClean="0"/>
              <a:t>Maelon</a:t>
            </a:r>
            <a:r>
              <a:rPr lang="en-GB" sz="2000" b="0" dirty="0" smtClean="0"/>
              <a:t> be thawed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0" dirty="0" smtClean="0"/>
              <a:t>That God meet the hopes and dreams of young lovers.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0" dirty="0" smtClean="0"/>
              <a:t>That she would never marry.</a:t>
            </a:r>
          </a:p>
          <a:p>
            <a:pPr marL="0" indent="0"/>
            <a:r>
              <a:rPr lang="en-GB" sz="2000" b="0" dirty="0" smtClean="0"/>
              <a:t>God granted all three and to thank him </a:t>
            </a:r>
            <a:r>
              <a:rPr lang="en-GB" sz="2000" b="0" dirty="0" err="1" smtClean="0"/>
              <a:t>Dwynwen</a:t>
            </a:r>
            <a:r>
              <a:rPr lang="en-GB" sz="2000" b="0" dirty="0" smtClean="0"/>
              <a:t> devoted herself to God’s service for the rest of her life.</a:t>
            </a:r>
          </a:p>
          <a:p>
            <a:pPr marL="457200" indent="-457200">
              <a:buFont typeface="+mj-lt"/>
              <a:buAutoNum type="arabicPeriod"/>
            </a:pPr>
            <a:endParaRPr lang="en-GB" sz="2000" b="0" dirty="0"/>
          </a:p>
          <a:p>
            <a:pPr marL="0" indent="0"/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http://api.ning.com/files/7G*kag3TOeNtEG0N12WXzjdK8YyebvbiCKlw8KYjYg4RcJS5DXBjlFag-X8s5q4OcqShV84Scgl-TIpwUAiuyNRmKbLn*19J/800pxThelargelighthouseandcrossatLlanddwy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15591"/>
            <a:ext cx="3168352" cy="17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8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err="1" smtClean="0"/>
              <a:t>Sefydlodd</a:t>
            </a:r>
            <a:r>
              <a:rPr lang="en-GB" sz="2000" b="0" dirty="0" smtClean="0"/>
              <a:t>  </a:t>
            </a:r>
            <a:r>
              <a:rPr lang="en-GB" sz="2000" b="0" dirty="0" err="1" smtClean="0"/>
              <a:t>leiandy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</a:t>
            </a:r>
            <a:r>
              <a:rPr lang="en-GB" sz="2000" b="0" dirty="0" smtClean="0"/>
              <a:t> Ynys Môn </a:t>
            </a:r>
            <a:r>
              <a:rPr lang="en-GB" sz="2000" b="0" dirty="0" err="1" smtClean="0"/>
              <a:t>lle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enwyd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ffynnon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hôl</a:t>
            </a:r>
            <a:r>
              <a:rPr lang="en-GB" sz="2000" b="0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Mae </a:t>
            </a:r>
            <a:r>
              <a:rPr lang="en-GB" sz="2000" b="0" dirty="0" err="1" smtClean="0"/>
              <a:t>pobol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dal I </a:t>
            </a:r>
            <a:r>
              <a:rPr lang="en-GB" sz="2000" b="0" dirty="0" err="1" smtClean="0"/>
              <a:t>ymweld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ffynnon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dydd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Santes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Dwynwen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Ionawr</a:t>
            </a:r>
            <a:r>
              <a:rPr lang="en-GB" sz="2000" b="0" dirty="0" smtClean="0"/>
              <a:t> 25ain.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She set up a convent on Anglesey where a well was named after her.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People still visit the well on St </a:t>
            </a:r>
            <a:r>
              <a:rPr lang="en-GB" sz="2000" b="0" dirty="0" err="1" smtClean="0"/>
              <a:t>Dwynwen’s</a:t>
            </a:r>
            <a:r>
              <a:rPr lang="en-GB" sz="2000" b="0" dirty="0" smtClean="0"/>
              <a:t> day 25</a:t>
            </a:r>
            <a:r>
              <a:rPr lang="en-GB" sz="2000" b="0" baseline="30000" dirty="0" smtClean="0"/>
              <a:t>th</a:t>
            </a:r>
            <a:r>
              <a:rPr lang="en-GB" sz="2000" b="0" dirty="0" smtClean="0"/>
              <a:t> of January.  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t1.gstatic.com/images?q=tbn:ANd9GcQ5nttX7rmiBfD8WEPIStWZetj6nLRyHwRYvbqxAxCnA40S0H808w:www.historic-uk.com/assets/Images/saintdwynwenchurch.png%3F13177463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73016"/>
            <a:ext cx="31146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980728"/>
            <a:ext cx="3200400" cy="3829016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err="1" smtClean="0"/>
              <a:t>Nid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yw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cwmniau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wedi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manteisio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hyn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eto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yr</a:t>
            </a:r>
            <a:r>
              <a:rPr lang="en-GB" sz="2000" b="0" dirty="0" smtClean="0"/>
              <a:t> un </a:t>
            </a:r>
            <a:r>
              <a:rPr lang="en-GB" sz="2000" b="0" dirty="0" err="1" smtClean="0"/>
              <a:t>modd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ag</a:t>
            </a:r>
            <a:r>
              <a:rPr lang="en-GB" sz="2000" b="0" dirty="0" smtClean="0"/>
              <a:t> y </a:t>
            </a:r>
            <a:r>
              <a:rPr lang="en-GB" sz="2000" b="0" dirty="0" err="1" smtClean="0"/>
              <a:t>maent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wedi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wneud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gyda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Sant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Folen</a:t>
            </a: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Felly </a:t>
            </a:r>
            <a:r>
              <a:rPr lang="en-GB" sz="2000" b="0" dirty="0" err="1" smtClean="0"/>
              <a:t>dewch</a:t>
            </a:r>
            <a:r>
              <a:rPr lang="en-GB" sz="2000" b="0" dirty="0" smtClean="0"/>
              <a:t> chi </a:t>
            </a:r>
            <a:r>
              <a:rPr lang="en-GB" sz="2000" b="0" dirty="0" err="1" smtClean="0"/>
              <a:t>yr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holl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rhamantwyr</a:t>
            </a:r>
            <a:r>
              <a:rPr lang="en-GB" sz="2000" b="0" dirty="0" smtClean="0"/>
              <a:t> – </a:t>
            </a:r>
            <a:r>
              <a:rPr lang="en-GB" sz="2000" b="0" dirty="0" err="1" smtClean="0"/>
              <a:t>cynilwch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eich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ceiniog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neu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ddwy</a:t>
            </a:r>
            <a:r>
              <a:rPr lang="en-GB" sz="2000" b="0" dirty="0" smtClean="0"/>
              <a:t>  a </a:t>
            </a:r>
            <a:r>
              <a:rPr lang="en-GB" sz="2000" b="0" dirty="0" err="1" smtClean="0"/>
              <a:t>dathlwch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eich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cariad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ar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Ddiwrnod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Santes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Dwynwen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hytrach</a:t>
            </a:r>
            <a:r>
              <a:rPr lang="en-GB" sz="2000" b="0" dirty="0" smtClean="0"/>
              <a:t> nag </a:t>
            </a:r>
            <a:r>
              <a:rPr lang="en-GB" sz="2000" b="0" dirty="0" err="1" smtClean="0"/>
              <a:t>ar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Sant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Folant</a:t>
            </a:r>
            <a:r>
              <a:rPr lang="en-GB" sz="2000" b="0" dirty="0" smtClean="0"/>
              <a:t>!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Companies have not ‘cashed in’ on this day yet as they have with Valentines day.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So come on all you romantics – save your self a pretty penny and celebrate your love on St </a:t>
            </a:r>
            <a:r>
              <a:rPr lang="en-GB" sz="2000" b="0" dirty="0" err="1" smtClean="0"/>
              <a:t>Dwynwen’s</a:t>
            </a:r>
            <a:r>
              <a:rPr lang="en-GB" sz="2000" b="0" dirty="0" smtClean="0"/>
              <a:t> day instead!  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9" name="Picture 5" descr="C:\Users\mwatki12\AppData\Local\Microsoft\Windows\Temporary Internet Files\Content.IE5\PI6207LW\MM91000116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04" y="3573016"/>
            <a:ext cx="12382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3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err="1" smtClean="0"/>
              <a:t>Dewiswch</a:t>
            </a:r>
            <a:r>
              <a:rPr lang="en-GB" dirty="0" smtClean="0"/>
              <a:t> un or </a:t>
            </a:r>
            <a:r>
              <a:rPr lang="en-GB" dirty="0" err="1" smtClean="0"/>
              <a:t>canlynol</a:t>
            </a:r>
            <a:r>
              <a:rPr lang="en-GB" dirty="0" smtClean="0"/>
              <a:t> a </a:t>
            </a:r>
            <a:r>
              <a:rPr lang="en-GB" dirty="0" err="1" smtClean="0"/>
              <a:t>amlinellwch</a:t>
            </a:r>
            <a:r>
              <a:rPr lang="en-GB" dirty="0" smtClean="0"/>
              <a:t>  </a:t>
            </a:r>
            <a:r>
              <a:rPr lang="en-GB" dirty="0" err="1" smtClean="0"/>
              <a:t>yr</a:t>
            </a:r>
            <a:r>
              <a:rPr lang="en-GB" dirty="0" smtClean="0"/>
              <a:t> </a:t>
            </a:r>
            <a:r>
              <a:rPr lang="en-GB" dirty="0" err="1" smtClean="0"/>
              <a:t>hanes</a:t>
            </a: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dirty="0" err="1" smtClean="0"/>
              <a:t>Santes</a:t>
            </a:r>
            <a:r>
              <a:rPr lang="en-GB" dirty="0" smtClean="0"/>
              <a:t> </a:t>
            </a:r>
            <a:r>
              <a:rPr lang="en-GB" dirty="0" err="1" smtClean="0"/>
              <a:t>Dwynwen</a:t>
            </a: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dirty="0" err="1" smtClean="0"/>
              <a:t>Twm</a:t>
            </a:r>
            <a:r>
              <a:rPr lang="en-GB" dirty="0" smtClean="0"/>
              <a:t> </a:t>
            </a:r>
            <a:r>
              <a:rPr lang="en-GB" dirty="0" err="1" smtClean="0"/>
              <a:t>Sion</a:t>
            </a:r>
            <a:r>
              <a:rPr lang="en-GB" dirty="0" smtClean="0"/>
              <a:t> </a:t>
            </a:r>
            <a:r>
              <a:rPr lang="en-GB" dirty="0" err="1" smtClean="0"/>
              <a:t>Cati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Choose one of the following and outline the tale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St </a:t>
            </a:r>
            <a:r>
              <a:rPr lang="en-GB" dirty="0" err="1" smtClean="0"/>
              <a:t>Dwynwen</a:t>
            </a: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dirty="0" err="1" smtClean="0"/>
              <a:t>Twm</a:t>
            </a:r>
            <a:r>
              <a:rPr lang="en-GB" dirty="0" smtClean="0"/>
              <a:t> </a:t>
            </a:r>
            <a:r>
              <a:rPr lang="en-GB" dirty="0" err="1" smtClean="0"/>
              <a:t>Sion</a:t>
            </a:r>
            <a:r>
              <a:rPr lang="en-GB" dirty="0" smtClean="0"/>
              <a:t> </a:t>
            </a:r>
            <a:r>
              <a:rPr lang="en-GB" dirty="0" err="1" smtClean="0"/>
              <a:t>Cati</a:t>
            </a: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dirty="0"/>
          </a:p>
          <a:p>
            <a:pPr marL="457200" indent="-45720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2.1</a:t>
            </a:r>
            <a:endParaRPr lang="en-GB" dirty="0"/>
          </a:p>
        </p:txBody>
      </p:sp>
      <p:pic>
        <p:nvPicPr>
          <p:cNvPr id="12291" name="Picture 3" descr="C:\Users\mwatki12\AppData\Local\Microsoft\Windows\Temporary Internet Files\Content.IE5\SS3J3M3R\MM90030330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45024"/>
            <a:ext cx="1152128" cy="117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Tueddiadau’r</a:t>
            </a:r>
            <a:r>
              <a:rPr lang="en-GB" dirty="0" smtClean="0"/>
              <a:t> </a:t>
            </a:r>
            <a:r>
              <a:rPr lang="en-GB" dirty="0" err="1" smtClean="0"/>
              <a:t>iaith</a:t>
            </a:r>
            <a:r>
              <a:rPr lang="en-GB" dirty="0" smtClean="0"/>
              <a:t> </a:t>
            </a:r>
            <a:r>
              <a:rPr lang="en-GB" dirty="0" err="1" smtClean="0"/>
              <a:t>Gymraeg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Welsh language trends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3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980728"/>
            <a:ext cx="3200400" cy="3829016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err="1" smtClean="0"/>
              <a:t>Fel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popeth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gyda’n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cymdeithas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fodern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mae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pethe’n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newid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yn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gyson</a:t>
            </a:r>
            <a:r>
              <a:rPr lang="en-GB" sz="2000" b="0" dirty="0" smtClean="0"/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000" b="0" dirty="0" smtClean="0"/>
              <a:t>Sawl </a:t>
            </a:r>
            <a:r>
              <a:rPr lang="cy-GB" sz="2000" b="0" dirty="0"/>
              <a:t>cenhedlaeth yn ôl </a:t>
            </a:r>
            <a:r>
              <a:rPr lang="cy-GB" sz="2000" b="0" dirty="0" smtClean="0"/>
              <a:t>roedd y </a:t>
            </a:r>
            <a:r>
              <a:rPr lang="cy-GB" sz="2000" b="0" dirty="0"/>
              <a:t>rhan fwyaf o bobl </a:t>
            </a:r>
            <a:r>
              <a:rPr lang="cy-GB" sz="2000" b="0" dirty="0" smtClean="0"/>
              <a:t>yn Gymraeg </a:t>
            </a:r>
            <a:r>
              <a:rPr lang="cy-GB" sz="2000" b="0" dirty="0"/>
              <a:t>iaith gyntaf, ond yr unig gyfle i </a:t>
            </a:r>
            <a:r>
              <a:rPr lang="cy-GB" sz="2000" b="0" dirty="0" smtClean="0"/>
              <a:t>ddysgu’r  </a:t>
            </a:r>
            <a:r>
              <a:rPr lang="cy-GB" sz="2000" b="0" dirty="0"/>
              <a:t>Gymraeg </a:t>
            </a:r>
            <a:r>
              <a:rPr lang="cy-GB" sz="2000" b="0" dirty="0" smtClean="0"/>
              <a:t>oedd drwy </a:t>
            </a:r>
            <a:r>
              <a:rPr lang="cy-GB" sz="2000" b="0" dirty="0"/>
              <a:t>deuluoedd a'r ysgol Sul</a:t>
            </a:r>
            <a:r>
              <a:rPr lang="cy-GB" sz="2000" b="0" dirty="0" smtClean="0"/>
              <a:t>. 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908720"/>
            <a:ext cx="3200400" cy="3901024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As with everything with our modern society things change constantly.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Many generations ago   the majority of people were first language Welsh but the only opportunity to learn Welsh was through families and Sunday school.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57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050" name="Picture 2" descr="http://www.cschagrinfalls.com/FileUploads/RichTextboxImages/image/sunday_school-035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65104"/>
            <a:ext cx="255577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78141" y="986022"/>
            <a:ext cx="5650992" cy="2594011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2800" dirty="0" smtClean="0"/>
              <a:t>Tri </a:t>
            </a:r>
            <a:r>
              <a:rPr lang="en-GB" sz="2800" dirty="0" err="1"/>
              <a:t>digwyddiad</a:t>
            </a:r>
            <a:r>
              <a:rPr lang="en-GB" sz="2800" dirty="0"/>
              <a:t> </a:t>
            </a:r>
            <a:r>
              <a:rPr lang="en-GB" sz="2800" dirty="0" err="1"/>
              <a:t>diwylliannol</a:t>
            </a:r>
            <a:r>
              <a:rPr lang="en-GB" sz="2800" dirty="0"/>
              <a:t> </a:t>
            </a:r>
            <a:r>
              <a:rPr lang="en-GB" sz="2800" dirty="0" err="1"/>
              <a:t>pwysig</a:t>
            </a:r>
            <a:r>
              <a:rPr lang="en-GB" sz="2800" dirty="0"/>
              <a:t> </a:t>
            </a:r>
            <a:r>
              <a:rPr lang="en-GB" sz="2800" dirty="0" err="1"/>
              <a:t>yng</a:t>
            </a:r>
            <a:r>
              <a:rPr lang="en-GB" sz="2800" dirty="0"/>
              <a:t> </a:t>
            </a:r>
            <a:r>
              <a:rPr lang="en-GB" sz="2800" dirty="0" err="1" smtClean="0"/>
              <a:t>Ngymru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Three important cultural events in Wales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 flipV="1">
            <a:off x="1339131" y="2751507"/>
            <a:ext cx="6510528" cy="45719"/>
          </a:xfrm>
        </p:spPr>
        <p:txBody>
          <a:bodyPr>
            <a:normAutofit fontScale="25000" lnSpcReduction="20000"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9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y-GB" sz="2000" b="0" dirty="0" smtClean="0"/>
              <a:t>Yng nghanol y </a:t>
            </a:r>
            <a:r>
              <a:rPr lang="cy-GB" sz="2000" b="0" dirty="0"/>
              <a:t>19eg ganrif</a:t>
            </a:r>
            <a:r>
              <a:rPr lang="cy-GB" sz="2000" b="0" dirty="0" smtClean="0"/>
              <a:t>  cafodd  y Gymraeg  ei chyflwyno yn yr ysgolion, ond  </a:t>
            </a:r>
            <a:r>
              <a:rPr lang="cy-GB" sz="2000" b="0" dirty="0"/>
              <a:t>nid oedd hyn yn boblogaidd a </a:t>
            </a:r>
            <a:r>
              <a:rPr lang="cy-GB" sz="2000" b="0" dirty="0" smtClean="0"/>
              <a:t>gwelwyd  </a:t>
            </a:r>
            <a:r>
              <a:rPr lang="cy-GB" sz="2000" b="0" dirty="0"/>
              <a:t>y</a:t>
            </a:r>
            <a:r>
              <a:rPr lang="cy-GB" sz="2000" b="0" dirty="0" smtClean="0"/>
              <a:t> 'Welsh </a:t>
            </a:r>
            <a:r>
              <a:rPr lang="cy-GB" sz="2000" b="0" dirty="0"/>
              <a:t>Not' </a:t>
            </a:r>
            <a:r>
              <a:rPr lang="cy-GB" sz="2000" b="0" dirty="0" smtClean="0"/>
              <a:t> yn cael eu ddefnyddio ac o’r herwydd  dioddef </a:t>
            </a:r>
            <a:r>
              <a:rPr lang="cy-GB" sz="2000" b="0" dirty="0"/>
              <a:t>yr iaith </a:t>
            </a:r>
            <a:r>
              <a:rPr lang="cy-GB" sz="2000" b="0" dirty="0" smtClean="0"/>
              <a:t>Gymraeg.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000" b="0" dirty="0"/>
              <a:t>Dros y blynyddoedd </a:t>
            </a:r>
            <a:r>
              <a:rPr lang="cy-GB" sz="2000" b="0" dirty="0" smtClean="0"/>
              <a:t>mae’r tueddiadau </a:t>
            </a:r>
            <a:r>
              <a:rPr lang="cy-GB" sz="2000" b="0" dirty="0"/>
              <a:t>wedi newid a heddiw </a:t>
            </a:r>
            <a:r>
              <a:rPr lang="cy-GB" sz="2000" b="0" dirty="0" smtClean="0"/>
              <a:t>mae gennym lawer </a:t>
            </a:r>
            <a:r>
              <a:rPr lang="cy-GB" sz="2000" b="0" dirty="0"/>
              <a:t>mwy o gyfleoedd i siarad a dysgu Cymraeg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Mid 19</a:t>
            </a:r>
            <a:r>
              <a:rPr lang="en-GB" sz="2000" b="0" baseline="30000" dirty="0" smtClean="0"/>
              <a:t>th</a:t>
            </a:r>
            <a:r>
              <a:rPr lang="en-GB" sz="2000" b="0" dirty="0" smtClean="0"/>
              <a:t> century schools introduced Welsh, however this was not popular and the ‘Welsh Not’ was brought in and the Welsh language suffered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Over the years trends have changed and today we find ourselves with many more opportunities to speak and learn Welsh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http://t0.gstatic.com/images?q=tbn:ANd9GcQg54N2o6UaGMhma8WLbA4flORz_hYj61wgEofKwbyrUrtOuO8j:www.rhiw.com/hanes_pages/Hanes/welsh_not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65104"/>
            <a:ext cx="2047875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3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260648"/>
            <a:ext cx="3200400" cy="4549096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cy-GB" sz="1800" b="0" dirty="0"/>
              <a:t>B</a:t>
            </a:r>
            <a:r>
              <a:rPr lang="cy-GB" sz="1800" b="0" dirty="0" smtClean="0"/>
              <a:t>ellach mae yna </a:t>
            </a:r>
            <a:r>
              <a:rPr lang="cy-GB" sz="1800" b="0" dirty="0"/>
              <a:t>ofyniad statudol i ddarparu gwasanaethau drwy gyfrwng y Gymraeg yn y sector </a:t>
            </a:r>
            <a:r>
              <a:rPr lang="cy-GB" sz="1800" b="0" dirty="0" smtClean="0"/>
              <a:t>gyhoeddus a mae </a:t>
            </a:r>
            <a:r>
              <a:rPr lang="cy-GB" sz="1800" b="0" dirty="0"/>
              <a:t>llawer o fusnesau </a:t>
            </a:r>
            <a:r>
              <a:rPr lang="cy-GB" sz="1800" b="0" dirty="0" smtClean="0"/>
              <a:t>yn y sector </a:t>
            </a:r>
            <a:r>
              <a:rPr lang="cy-GB" sz="1800" b="0" dirty="0"/>
              <a:t>b</a:t>
            </a:r>
            <a:r>
              <a:rPr lang="cy-GB" sz="1800" b="0" dirty="0" smtClean="0"/>
              <a:t>reifat </a:t>
            </a:r>
            <a:r>
              <a:rPr lang="cy-GB" sz="1800" b="0" dirty="0"/>
              <a:t>hefyd wedi sefydlu polisi dwyieithog yng Nghymru ac yn cynnig gwasanaethau dwyieithog, ee </a:t>
            </a:r>
            <a:r>
              <a:rPr lang="cy-GB" sz="1800" b="0" dirty="0" err="1" smtClean="0"/>
              <a:t>BTplc</a:t>
            </a:r>
            <a:r>
              <a:rPr lang="cy-GB" sz="1800" b="0" dirty="0"/>
              <a:t>, </a:t>
            </a:r>
            <a:r>
              <a:rPr lang="cy-GB" sz="1800" b="0" dirty="0" err="1"/>
              <a:t>Marks</a:t>
            </a:r>
            <a:r>
              <a:rPr lang="cy-GB" sz="1800" b="0" dirty="0"/>
              <a:t> &amp; Spencer a Tesco, ynghyd â banciau fel HSBC a </a:t>
            </a:r>
            <a:r>
              <a:rPr lang="cy-GB" sz="1800" b="0" dirty="0" err="1" smtClean="0"/>
              <a:t>Barclays</a:t>
            </a:r>
            <a:r>
              <a:rPr lang="cy-GB" sz="1800" b="0" dirty="0" smtClean="0"/>
              <a:t> yn </a:t>
            </a:r>
            <a:r>
              <a:rPr lang="cy-GB" sz="1800" b="0" dirty="0"/>
              <a:t>cynnig gwasanaethau dwyieithog gan gynnwys tiliau hunan-wasanaeth a </a:t>
            </a:r>
            <a:r>
              <a:rPr lang="cy-GB" sz="1800" b="0" dirty="0" err="1"/>
              <a:t>ATMs</a:t>
            </a:r>
            <a:endParaRPr lang="en-GB" sz="1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404664"/>
            <a:ext cx="3200400" cy="4405080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1800" b="0" dirty="0" smtClean="0"/>
              <a:t>There is now a statutory requirement to provide services through the medium of Welsh in the public sector and many private sector businesses have also established a bilingual policy in Wales and offer bilingual services, e.g. </a:t>
            </a:r>
            <a:r>
              <a:rPr lang="en-GB" sz="1800" b="0" dirty="0" err="1" smtClean="0"/>
              <a:t>BTplc</a:t>
            </a:r>
            <a:r>
              <a:rPr lang="en-GB" sz="1800" b="0" dirty="0" smtClean="0"/>
              <a:t>, Marks &amp; Spencer and Tesco along with banks such as HSBC and Barclays offer bilingual services including self-service checkouts and ATMs </a:t>
            </a:r>
            <a:endParaRPr lang="en-GB" sz="18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flipV="1">
            <a:off x="827584" y="188640"/>
            <a:ext cx="7520940" cy="14401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4869160"/>
            <a:ext cx="1907055" cy="187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188640"/>
            <a:ext cx="3200400" cy="4621104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y-GB" sz="1800" b="0" dirty="0"/>
              <a:t>Yn 1982 lansiodd S4C - sianel a anelir yn benodol at siaradwyr a dysgwyr </a:t>
            </a:r>
            <a:r>
              <a:rPr lang="cy-GB" sz="1800" b="0" dirty="0" smtClean="0"/>
              <a:t>Cymraeg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1800" b="0" dirty="0" smtClean="0"/>
              <a:t>Mae S4C </a:t>
            </a:r>
            <a:r>
              <a:rPr lang="cy-GB" sz="1800" b="0" dirty="0"/>
              <a:t>mewn cysylltiad </a:t>
            </a:r>
            <a:r>
              <a:rPr lang="cy-GB" sz="1800" b="0" dirty="0" err="1"/>
              <a:t>â'r</a:t>
            </a:r>
            <a:r>
              <a:rPr lang="cy-GB" sz="1800" b="0" dirty="0"/>
              <a:t> tueddiadau ac wedi </a:t>
            </a:r>
            <a:r>
              <a:rPr lang="cy-GB" sz="1800" b="0" dirty="0" smtClean="0"/>
              <a:t>dangos </a:t>
            </a:r>
            <a:r>
              <a:rPr lang="cy-GB" sz="1800" b="0" dirty="0"/>
              <a:t>raglenni newydd i gwrdd ag anghenion ei </a:t>
            </a:r>
            <a:r>
              <a:rPr lang="cy-GB" sz="1800" b="0" dirty="0" smtClean="0"/>
              <a:t>chynulleidfa</a:t>
            </a:r>
            <a:r>
              <a:rPr lang="cy-GB" sz="1800" b="0" dirty="0"/>
              <a:t>, gan gynnwys rhaglenni dysgu Cymraeg fel - 'Hwb' a rhaglenni sy'n addas ar gyfer pob oedran. Maent wedi datblygu </a:t>
            </a:r>
            <a:r>
              <a:rPr lang="cy-GB" sz="1800" b="0" dirty="0" smtClean="0"/>
              <a:t>ei</a:t>
            </a:r>
            <a:r>
              <a:rPr lang="cy-GB" sz="1800" b="0" dirty="0" smtClean="0">
                <a:solidFill>
                  <a:srgbClr val="FF0000"/>
                </a:solidFill>
              </a:rPr>
              <a:t> </a:t>
            </a:r>
            <a:r>
              <a:rPr lang="cy-GB" sz="1800" b="0" dirty="0" smtClean="0"/>
              <a:t>i-chwaraewr </a:t>
            </a:r>
            <a:r>
              <a:rPr lang="cy-GB" sz="1800" b="0" dirty="0"/>
              <a:t>ei hun o'r enw 'Clic' a </a:t>
            </a:r>
            <a:r>
              <a:rPr lang="cy-GB" sz="1800" b="0" dirty="0" smtClean="0"/>
              <a:t> mae </a:t>
            </a:r>
            <a:r>
              <a:rPr lang="cy-GB" sz="1800" b="0" dirty="0" err="1" smtClean="0"/>
              <a:t>podlediadau</a:t>
            </a:r>
            <a:r>
              <a:rPr lang="cy-GB" sz="1800" b="0" dirty="0" smtClean="0"/>
              <a:t> </a:t>
            </a:r>
            <a:r>
              <a:rPr lang="cy-GB" sz="1800" b="0" dirty="0"/>
              <a:t>ar gael i'w </a:t>
            </a:r>
            <a:r>
              <a:rPr lang="cy-GB" sz="1800" b="0" dirty="0" err="1" smtClean="0"/>
              <a:t>llawrlwytho</a:t>
            </a:r>
            <a:r>
              <a:rPr lang="cy-GB" sz="1800" b="0" dirty="0" smtClean="0"/>
              <a:t>.</a:t>
            </a:r>
            <a:endParaRPr lang="en-GB" sz="1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260648"/>
            <a:ext cx="3200400" cy="4320480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1800" b="0" dirty="0" smtClean="0"/>
              <a:t>In 1982 S4C was launched  -  a channel aimed specifically at Welsh speakers and learners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1800" b="0" dirty="0" smtClean="0"/>
              <a:t>S4C are in touch with the trends and have put on new programmes to meet the needs of its audience including Welsh learner programmes such as –’</a:t>
            </a:r>
            <a:r>
              <a:rPr lang="en-GB" sz="1800" b="0" dirty="0" err="1" smtClean="0"/>
              <a:t>Hwb</a:t>
            </a:r>
            <a:r>
              <a:rPr lang="en-GB" sz="1800" b="0" dirty="0" smtClean="0"/>
              <a:t>’ and programmes to suit ALL ages. They have developed their own </a:t>
            </a:r>
            <a:r>
              <a:rPr lang="en-GB" sz="1800" b="0" dirty="0" err="1" smtClean="0"/>
              <a:t>i</a:t>
            </a:r>
            <a:r>
              <a:rPr lang="en-GB" sz="1800" b="0" dirty="0" smtClean="0"/>
              <a:t>-player called ‘</a:t>
            </a:r>
            <a:r>
              <a:rPr lang="en-GB" sz="1800" b="0" dirty="0" err="1" smtClean="0"/>
              <a:t>Clic</a:t>
            </a:r>
            <a:r>
              <a:rPr lang="en-GB" sz="1800" b="0" dirty="0" smtClean="0"/>
              <a:t>’ and podcasts are available to download.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flipV="1">
            <a:off x="822960" y="188641"/>
            <a:ext cx="7520940" cy="17712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098" name="Picture 2" descr="http://t2.gstatic.com/images?q=tbn:ANd9GcTbBKSSe5g_C58UDyIr4blIipxlj7OI-9pTWKEg1qWPPlBcs6ARgQ:www.kettlemag.com/sites/default/files/imagecache/article-hero-image/S4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373216"/>
            <a:ext cx="33813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332656"/>
            <a:ext cx="3200400" cy="4477088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endParaRPr lang="cy-GB" sz="20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cy-GB" sz="2300" b="0" dirty="0" smtClean="0"/>
              <a:t>Cafodd Radio </a:t>
            </a:r>
            <a:r>
              <a:rPr lang="cy-GB" sz="2300" b="0" dirty="0"/>
              <a:t>Cymru ei lansio yn 1977 ac mae'n darparu gwasanaethau </a:t>
            </a:r>
            <a:r>
              <a:rPr lang="cy-GB" sz="2300" b="0" dirty="0" smtClean="0"/>
              <a:t>cyfrwng </a:t>
            </a:r>
            <a:r>
              <a:rPr lang="cy-GB" sz="2300" b="0" dirty="0"/>
              <a:t>Cymraeg i bawb</a:t>
            </a:r>
            <a:r>
              <a:rPr lang="cy-GB" sz="2300" b="0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300" b="0" dirty="0" smtClean="0"/>
              <a:t>Mae S4C </a:t>
            </a:r>
            <a:r>
              <a:rPr lang="cy-GB" sz="2300" b="0" dirty="0"/>
              <a:t>a Radio Cymru </a:t>
            </a:r>
            <a:r>
              <a:rPr lang="cy-GB" sz="2300" b="0" dirty="0" smtClean="0"/>
              <a:t>ar gael ar '</a:t>
            </a:r>
            <a:r>
              <a:rPr lang="cy-GB" sz="2300" b="0" dirty="0" err="1" smtClean="0"/>
              <a:t>Twitter</a:t>
            </a:r>
            <a:r>
              <a:rPr lang="cy-GB" sz="2300" b="0" dirty="0" smtClean="0"/>
              <a:t>‘, </a:t>
            </a:r>
            <a:r>
              <a:rPr lang="cy-GB" sz="2300" b="0" dirty="0"/>
              <a:t>'' </a:t>
            </a:r>
            <a:r>
              <a:rPr lang="cy-GB" sz="2300" b="0" dirty="0" err="1" smtClean="0"/>
              <a:t>Blogs</a:t>
            </a:r>
            <a:r>
              <a:rPr lang="cy-GB" sz="2300" b="0" dirty="0" smtClean="0"/>
              <a:t>, </a:t>
            </a:r>
            <a:r>
              <a:rPr lang="cy-GB" sz="2300" b="0" dirty="0"/>
              <a:t>'</a:t>
            </a:r>
            <a:r>
              <a:rPr lang="cy-GB" sz="2300" b="0" dirty="0" err="1"/>
              <a:t>Facebook</a:t>
            </a:r>
            <a:r>
              <a:rPr lang="cy-GB" sz="2300" b="0" dirty="0"/>
              <a:t>' a '</a:t>
            </a:r>
            <a:r>
              <a:rPr lang="cy-GB" sz="2300" b="0" dirty="0" err="1"/>
              <a:t>Apps</a:t>
            </a:r>
            <a:r>
              <a:rPr lang="cy-GB" sz="2300" b="0" dirty="0"/>
              <a:t>' </a:t>
            </a:r>
            <a:r>
              <a:rPr lang="cy-GB" sz="2300" b="0" dirty="0" smtClean="0"/>
              <a:t> i’w gwneud </a:t>
            </a:r>
            <a:r>
              <a:rPr lang="cy-GB" sz="2300" b="0" dirty="0"/>
              <a:t>yn hawdd i gael mynediad at y gwasanaethau trwy amrywiaeth o </a:t>
            </a:r>
            <a:r>
              <a:rPr lang="cy-GB" sz="2300" b="0" dirty="0" smtClean="0"/>
              <a:t>ddulliau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300" b="0" dirty="0" smtClean="0"/>
              <a:t>Mae papurau </a:t>
            </a:r>
            <a:r>
              <a:rPr lang="cy-GB" sz="2300" b="0" dirty="0"/>
              <a:t>newydd megis 'Y Cymro' (a gyhoeddwyd </a:t>
            </a:r>
            <a:r>
              <a:rPr lang="cy-GB" sz="2300" b="0" dirty="0" smtClean="0"/>
              <a:t>y gyntaf </a:t>
            </a:r>
            <a:r>
              <a:rPr lang="cy-GB" sz="2300" b="0" dirty="0"/>
              <a:t>yn 1932) a chylchgronau megis </a:t>
            </a:r>
            <a:r>
              <a:rPr lang="cy-GB" sz="2300" b="0" dirty="0" smtClean="0"/>
              <a:t>Golwg ar gael. </a:t>
            </a:r>
            <a:r>
              <a:rPr lang="cy-GB" sz="2300" b="0" dirty="0"/>
              <a:t>Mae'r rhain ar gael yn awr </a:t>
            </a:r>
            <a:r>
              <a:rPr lang="cy-GB" sz="2300" b="0" dirty="0" smtClean="0"/>
              <a:t>yn </a:t>
            </a:r>
            <a:r>
              <a:rPr lang="cy-GB" sz="2300" b="0" dirty="0"/>
              <a:t>electronig - 'Y Cymro </a:t>
            </a:r>
            <a:r>
              <a:rPr lang="cy-GB" sz="2300" b="0" dirty="0" smtClean="0"/>
              <a:t>ar lein ' </a:t>
            </a:r>
            <a:r>
              <a:rPr lang="cy-GB" sz="2300" b="0" dirty="0"/>
              <a:t>a 'Golwg 360'</a:t>
            </a:r>
            <a:endParaRPr lang="en-GB" sz="23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620688"/>
            <a:ext cx="3200400" cy="4189056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600" b="0" dirty="0" smtClean="0"/>
              <a:t>Radio </a:t>
            </a:r>
            <a:r>
              <a:rPr lang="en-GB" sz="2600" b="0" dirty="0" err="1" smtClean="0"/>
              <a:t>Cymru</a:t>
            </a:r>
            <a:r>
              <a:rPr lang="en-GB" sz="2600" b="0" dirty="0" smtClean="0"/>
              <a:t> was launched in 1977 and  provides a Welsh medium services for all.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600" b="0" dirty="0" smtClean="0"/>
              <a:t>Both S4C and Radio </a:t>
            </a:r>
            <a:r>
              <a:rPr lang="en-GB" sz="2600" b="0" dirty="0" err="1" smtClean="0"/>
              <a:t>Cymru</a:t>
            </a:r>
            <a:r>
              <a:rPr lang="en-GB" sz="2600" b="0" dirty="0" smtClean="0"/>
              <a:t> have ‘Twitter’  ‘Facebook’ ‘Blogs’ and ‘Apps’ making it easy to access the services by a variety of means.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600" b="0" dirty="0" smtClean="0"/>
              <a:t>Newspapers such as ‘Y </a:t>
            </a:r>
            <a:r>
              <a:rPr lang="en-GB" sz="2600" b="0" dirty="0" err="1" smtClean="0"/>
              <a:t>Cymro</a:t>
            </a:r>
            <a:r>
              <a:rPr lang="en-GB" sz="2600" b="0" dirty="0" smtClean="0"/>
              <a:t>’ (first published in 1932) and magazines such as </a:t>
            </a:r>
            <a:r>
              <a:rPr lang="en-GB" sz="2600" b="0" dirty="0" err="1" smtClean="0"/>
              <a:t>Golwg</a:t>
            </a:r>
            <a:r>
              <a:rPr lang="en-GB" sz="2600" b="0" dirty="0" smtClean="0"/>
              <a:t>. These are now available electronically – ‘Y </a:t>
            </a:r>
            <a:r>
              <a:rPr lang="en-GB" sz="2600" b="0" dirty="0" err="1" smtClean="0"/>
              <a:t>Cymro</a:t>
            </a:r>
            <a:r>
              <a:rPr lang="en-GB" sz="2600" b="0" dirty="0" smtClean="0"/>
              <a:t> </a:t>
            </a:r>
            <a:r>
              <a:rPr lang="en-GB" sz="2600" b="0" dirty="0" err="1" smtClean="0"/>
              <a:t>ar</a:t>
            </a:r>
            <a:r>
              <a:rPr lang="en-GB" sz="2600" b="0" dirty="0" smtClean="0"/>
              <a:t> </a:t>
            </a:r>
            <a:r>
              <a:rPr lang="en-GB" sz="2600" b="0" dirty="0" err="1" smtClean="0"/>
              <a:t>lein</a:t>
            </a:r>
            <a:r>
              <a:rPr lang="en-GB" sz="2600" b="0" dirty="0" smtClean="0"/>
              <a:t>’ and ‘</a:t>
            </a:r>
            <a:r>
              <a:rPr lang="en-GB" sz="2600" b="0" dirty="0" err="1" smtClean="0"/>
              <a:t>Golwg</a:t>
            </a:r>
            <a:r>
              <a:rPr lang="en-GB" sz="2600" b="0" dirty="0" smtClean="0"/>
              <a:t> 360</a:t>
            </a:r>
            <a:r>
              <a:rPr lang="en-GB" sz="2000" b="0" dirty="0" smtClean="0"/>
              <a:t>’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flipV="1">
            <a:off x="822960" y="260649"/>
            <a:ext cx="7520940" cy="10511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122" name="Picture 2" descr="http://www.bubblews.com/assets/images/news/1328181438_137135285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53464"/>
            <a:ext cx="1510346" cy="13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conversations.com/wp-content/uploads/2011/08/twitter_icon4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237590"/>
            <a:ext cx="1296144" cy="13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upload.wikimedia.org/wikipedia/cy/a/a8/Golwg_18_Hydref_2007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237590"/>
            <a:ext cx="1152128" cy="135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t0.gstatic.com/images?q=tbn:ANd9GcRa_7zLR2H5nN2jAVQihWotNIpdqWEBbSkDvh7QCg1nrOh92hnDxQ:edition.pagesuite-professional.co.uk//get_image.aspx%3Fw%3D180%26pbid%3D8f0050df-b005-4888-ba13-5ea506f336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37590"/>
            <a:ext cx="1224136" cy="13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1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620688"/>
            <a:ext cx="3200400" cy="418905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y-GB" sz="2000" b="0" dirty="0"/>
              <a:t>Mae cynhyrchwyr Golwg hefyd wedi cyhoeddi '</a:t>
            </a:r>
            <a:r>
              <a:rPr lang="cy-GB" sz="2000" b="0" dirty="0" err="1"/>
              <a:t>Lingo</a:t>
            </a:r>
            <a:r>
              <a:rPr lang="cy-GB" sz="2000" b="0" dirty="0"/>
              <a:t>' - yn benodol ar gyfer </a:t>
            </a:r>
            <a:r>
              <a:rPr lang="cy-GB" sz="2000" b="0" dirty="0" smtClean="0"/>
              <a:t>dysgwyr</a:t>
            </a:r>
          </a:p>
          <a:p>
            <a:pPr>
              <a:buFont typeface="Arial" pitchFamily="34" charset="0"/>
              <a:buChar char="•"/>
            </a:pPr>
            <a:r>
              <a:rPr lang="cy-GB" sz="2000" b="0" dirty="0"/>
              <a:t>Erbyn hyn mae gennym lawer mwy o gyfleoedd i ddysgu a defnyddio'r </a:t>
            </a:r>
            <a:r>
              <a:rPr lang="cy-GB" sz="2000" b="0" dirty="0" smtClean="0"/>
              <a:t>Gymraeg</a:t>
            </a:r>
          </a:p>
          <a:p>
            <a:pPr>
              <a:buFont typeface="Arial" pitchFamily="34" charset="0"/>
              <a:buChar char="•"/>
            </a:pPr>
            <a:r>
              <a:rPr lang="cy-GB" sz="2000" b="0" dirty="0"/>
              <a:t>Mae cyrsiau ar gael </a:t>
            </a:r>
            <a:r>
              <a:rPr lang="cy-GB" sz="2000" b="0" dirty="0" err="1" smtClean="0"/>
              <a:t>arunrhyw</a:t>
            </a:r>
            <a:r>
              <a:rPr lang="cy-GB" sz="2000" b="0" dirty="0" smtClean="0"/>
              <a:t> </a:t>
            </a:r>
            <a:r>
              <a:rPr lang="cy-GB" sz="2000" b="0" dirty="0"/>
              <a:t>adeg o'r dydd o fewn cymunedau. Ar-lein. </a:t>
            </a:r>
            <a:r>
              <a:rPr lang="cy-GB" sz="2000" b="0" dirty="0" smtClean="0"/>
              <a:t>Cyrsiau </a:t>
            </a:r>
            <a:r>
              <a:rPr lang="cy-GB" sz="2000" b="0" dirty="0"/>
              <a:t>preswyl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692696"/>
            <a:ext cx="3200400" cy="4117048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The producers of </a:t>
            </a:r>
            <a:r>
              <a:rPr lang="en-GB" sz="2000" b="0" dirty="0" err="1" smtClean="0"/>
              <a:t>Golwg</a:t>
            </a:r>
            <a:r>
              <a:rPr lang="en-GB" sz="2000" b="0" dirty="0" smtClean="0"/>
              <a:t> have also published ‘Lingo’ – specifically for learners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We now have many more opportunities to learn and use Welsh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Courses are available any time of day within communities. On-line. Residential courses</a:t>
            </a:r>
          </a:p>
          <a:p>
            <a:pPr marL="457200" indent="-457200">
              <a:buFont typeface="+mj-lt"/>
              <a:buAutoNum type="arabicPeriod"/>
            </a:pPr>
            <a:endParaRPr lang="en-GB" sz="2000" b="0" dirty="0" smtClean="0"/>
          </a:p>
          <a:p>
            <a:pPr marL="457200" indent="-457200">
              <a:buFont typeface="+mj-lt"/>
              <a:buAutoNum type="arabicPeriod"/>
            </a:pPr>
            <a:endParaRPr lang="en-GB" sz="2000" b="0" dirty="0" smtClean="0"/>
          </a:p>
          <a:p>
            <a:pPr marL="457200" indent="-457200">
              <a:buFont typeface="+mj-lt"/>
              <a:buAutoNum type="arabicPeriod"/>
            </a:pPr>
            <a:endParaRPr lang="en-GB" sz="2000" b="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57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146" name="Picture 2" descr="http://t2.gstatic.com/images?q=tbn:ANd9GcQHuQ8vChpbOfpREpEjXBYys359-OvQQOpWNKC_EDbRC04h_7jd:clwbmalucachu.co.uk/cmc/images/lingo-mehef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7" y="5157192"/>
            <a:ext cx="1343025" cy="154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1.gstatic.com/images?q=tbn:ANd9GcTTPX3tAtuU4EvyIxxEqVuKrGrehSuTLrV5deoRy7iwwekF1x0a:www.thedrum.com/uploads/news/old/18270/master.Learndir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57190"/>
            <a:ext cx="1828800" cy="15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t3.gstatic.com/images?q=tbn:ANd9GcSXx7qKbG5Sxyu-0kcVKQbV8Bvk7AYWhj6lHpMS0EBEpUaotcsNBw:www.nantgwrtheyrn.org/App_Themes/NantGwrtheyrn/Images/TemplateImages/PageTemplates/Headers/h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195346"/>
            <a:ext cx="3933825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38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y-GB" b="0" dirty="0" smtClean="0"/>
              <a:t>Mae cyfrifiaduron </a:t>
            </a:r>
            <a:r>
              <a:rPr lang="cy-GB" b="0" dirty="0"/>
              <a:t>ac offer electronig wedi cael eu diweddaru gyda rhaglenni meddalwedd Cymraeg </a:t>
            </a:r>
            <a:r>
              <a:rPr lang="cy-GB" b="0" dirty="0" smtClean="0"/>
              <a:t> trwy  </a:t>
            </a:r>
            <a:r>
              <a:rPr lang="cy-GB" b="0" dirty="0"/>
              <a:t>'Agored' </a:t>
            </a:r>
            <a:r>
              <a:rPr lang="cy-GB" b="0" dirty="0" smtClean="0"/>
              <a:t>ac hefyd '</a:t>
            </a:r>
            <a:r>
              <a:rPr lang="cy-GB" b="0" dirty="0" err="1" smtClean="0"/>
              <a:t>Cysgair</a:t>
            </a:r>
            <a:r>
              <a:rPr lang="cy-GB" b="0" dirty="0"/>
              <a:t>' / Cysill </a:t>
            </a:r>
            <a:r>
              <a:rPr lang="cy-GB" b="0" dirty="0" smtClean="0"/>
              <a:t>gwasanaeth  </a:t>
            </a:r>
            <a:r>
              <a:rPr lang="cy-GB" b="0" dirty="0"/>
              <a:t>gwirio </a:t>
            </a:r>
            <a:r>
              <a:rPr lang="cy-GB" b="0" dirty="0" smtClean="0"/>
              <a:t>sillafu a geiriadur</a:t>
            </a:r>
          </a:p>
          <a:p>
            <a:pPr marL="457200" indent="-457200">
              <a:buFont typeface="Arial" pitchFamily="34" charset="0"/>
              <a:buChar char="•"/>
            </a:pPr>
            <a:endParaRPr lang="cy-GB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cy-GB" b="0" dirty="0" smtClean="0"/>
              <a:t>Mae </a:t>
            </a:r>
            <a:r>
              <a:rPr lang="cy-GB" b="0" dirty="0" err="1" smtClean="0"/>
              <a:t>Apps</a:t>
            </a:r>
            <a:r>
              <a:rPr lang="cy-GB" b="0" dirty="0" smtClean="0"/>
              <a:t> </a:t>
            </a:r>
            <a:r>
              <a:rPr lang="cy-GB" b="0" dirty="0"/>
              <a:t>Ffôn ar gael ar gyfer cymorth gyda'r iaith Gymraeg</a:t>
            </a:r>
          </a:p>
          <a:p>
            <a:pPr marL="457200" indent="-457200">
              <a:buFont typeface="Arial" pitchFamily="34" charset="0"/>
              <a:buChar char="•"/>
            </a:pP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b="0" dirty="0"/>
              <a:t>Computer and electronic equipment  have been updated with Welsh software programmes </a:t>
            </a:r>
            <a:r>
              <a:rPr lang="en-GB" b="0" dirty="0" smtClean="0"/>
              <a:t>through </a:t>
            </a:r>
            <a:r>
              <a:rPr lang="en-GB" b="0" dirty="0"/>
              <a:t>‘</a:t>
            </a:r>
            <a:r>
              <a:rPr lang="en-GB" b="0" dirty="0" err="1"/>
              <a:t>Agored</a:t>
            </a:r>
            <a:r>
              <a:rPr lang="en-GB" b="0" dirty="0"/>
              <a:t>’  and ‘</a:t>
            </a:r>
            <a:r>
              <a:rPr lang="en-GB" b="0" dirty="0" err="1"/>
              <a:t>Cysgeir</a:t>
            </a:r>
            <a:r>
              <a:rPr lang="en-GB" b="0" dirty="0"/>
              <a:t>’ / </a:t>
            </a:r>
            <a:r>
              <a:rPr lang="en-GB" b="0" dirty="0" err="1"/>
              <a:t>Cysill</a:t>
            </a:r>
            <a:r>
              <a:rPr lang="en-GB" b="0" dirty="0"/>
              <a:t> to provide spell check and dictionary services.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Phone </a:t>
            </a:r>
            <a:r>
              <a:rPr lang="en-GB" b="0" dirty="0"/>
              <a:t>Apps are available for help with </a:t>
            </a:r>
            <a:r>
              <a:rPr lang="en-GB" b="0" dirty="0" smtClean="0"/>
              <a:t>the Welsh language   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http://t3.gstatic.com/images?q=tbn:ANd9GcRX8nUah8ohYdZyk3Mb-GJ-DBwSIMPuRBIu_hq_GZl1y3KrjCRHIg:www.meucymru.co.uk/Images/Cysgei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57192"/>
            <a:ext cx="14763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t2.gstatic.com/images?q=tbn:ANd9GcSYco50z9o-K3MDPRUcRlUqsecvSgKaqMxpBPUVB93mDrQwB1v6:www.cysgliad.com/help/Img/CYSGLIAD_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157192"/>
            <a:ext cx="12573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t2.gstatic.com/images?q=tbn:ANd9GcQNupEu9Qqja7aEZHZnwtlEx9g7JXMo70BfIm8jFwvg9PP1jpwPpg:www.thestudentpocketguide.com/wp-content/uploads/2011/01/Mobile-Phone-Apps-640x3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139566"/>
            <a:ext cx="2232248" cy="137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15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eich</a:t>
            </a:r>
            <a:r>
              <a:rPr lang="en-GB" dirty="0" smtClean="0"/>
              <a:t> </a:t>
            </a:r>
            <a:r>
              <a:rPr lang="en-GB" dirty="0" err="1" smtClean="0"/>
              <a:t>pecynnau</a:t>
            </a:r>
            <a:r>
              <a:rPr lang="en-GB" dirty="0" smtClean="0"/>
              <a:t> </a:t>
            </a:r>
            <a:r>
              <a:rPr lang="en-GB" dirty="0" err="1" smtClean="0"/>
              <a:t>ysgrifennwch</a:t>
            </a:r>
            <a:r>
              <a:rPr lang="en-GB" dirty="0" smtClean="0"/>
              <a:t> </a:t>
            </a:r>
            <a:r>
              <a:rPr lang="en-GB" dirty="0" err="1" smtClean="0"/>
              <a:t>beth</a:t>
            </a:r>
            <a:r>
              <a:rPr lang="en-GB" dirty="0" smtClean="0"/>
              <a:t> </a:t>
            </a:r>
            <a:r>
              <a:rPr lang="en-GB" dirty="0" err="1" smtClean="0"/>
              <a:t>yw’r</a:t>
            </a:r>
            <a:r>
              <a:rPr lang="en-GB" dirty="0" smtClean="0"/>
              <a:t> </a:t>
            </a:r>
            <a:r>
              <a:rPr lang="en-GB" dirty="0" err="1" smtClean="0"/>
              <a:t>tueddiadau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y </a:t>
            </a:r>
            <a:r>
              <a:rPr lang="en-GB" dirty="0" err="1" smtClean="0"/>
              <a:t>defnydd</a:t>
            </a:r>
            <a:r>
              <a:rPr lang="en-GB" dirty="0" smtClean="0"/>
              <a:t> </a:t>
            </a:r>
            <a:r>
              <a:rPr lang="en-GB" dirty="0" err="1" smtClean="0"/>
              <a:t>o’r</a:t>
            </a:r>
            <a:r>
              <a:rPr lang="en-GB" dirty="0" smtClean="0"/>
              <a:t> </a:t>
            </a:r>
            <a:r>
              <a:rPr lang="en-GB" dirty="0" err="1" smtClean="0"/>
              <a:t>iaith</a:t>
            </a:r>
            <a:r>
              <a:rPr lang="en-GB" dirty="0" smtClean="0"/>
              <a:t> </a:t>
            </a:r>
            <a:r>
              <a:rPr lang="en-GB" dirty="0" err="1"/>
              <a:t>G</a:t>
            </a:r>
            <a:r>
              <a:rPr lang="en-GB" dirty="0" err="1" smtClean="0"/>
              <a:t>ymraeg</a:t>
            </a:r>
            <a:r>
              <a:rPr lang="en-GB" dirty="0" smtClean="0"/>
              <a:t> a </a:t>
            </a:r>
            <a:r>
              <a:rPr lang="en-GB" dirty="0" err="1" smtClean="0"/>
              <a:t>dysgu’r</a:t>
            </a:r>
            <a:r>
              <a:rPr lang="en-GB" dirty="0" smtClean="0"/>
              <a:t> </a:t>
            </a:r>
            <a:r>
              <a:rPr lang="en-GB" dirty="0" err="1" smtClean="0"/>
              <a:t>Gymraeg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In your booklets state the trends in the use of the Welsh language and Welsh language learning.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3.1</a:t>
            </a:r>
            <a:endParaRPr lang="en-GB" dirty="0"/>
          </a:p>
        </p:txBody>
      </p:sp>
      <p:pic>
        <p:nvPicPr>
          <p:cNvPr id="13315" name="Picture 3" descr="C:\Users\mwatki12\AppData\Local\Microsoft\Windows\Temporary Internet Files\Content.IE5\SS3J3M3R\MM90030330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20688"/>
            <a:ext cx="1152128" cy="117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1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Manteision</a:t>
            </a:r>
            <a:r>
              <a:rPr lang="en-GB" dirty="0" smtClean="0"/>
              <a:t> o </a:t>
            </a:r>
            <a:r>
              <a:rPr lang="en-GB" dirty="0" err="1" smtClean="0"/>
              <a:t>ddysgu</a:t>
            </a:r>
            <a:r>
              <a:rPr lang="en-GB" dirty="0" smtClean="0"/>
              <a:t> a </a:t>
            </a:r>
            <a:r>
              <a:rPr lang="en-GB" dirty="0" err="1" smtClean="0"/>
              <a:t>defnyddio’r</a:t>
            </a:r>
            <a:r>
              <a:rPr lang="en-GB" dirty="0" smtClean="0"/>
              <a:t> </a:t>
            </a:r>
            <a:r>
              <a:rPr lang="en-GB" dirty="0" err="1" smtClean="0"/>
              <a:t>gymraeg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Benefits of learning and using welsh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8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y-GB" sz="2000" b="0" dirty="0"/>
              <a:t>Mynediad i ddau </a:t>
            </a:r>
            <a:r>
              <a:rPr lang="cy-GB" sz="2000" b="0" dirty="0" smtClean="0"/>
              <a:t>ddiwylliant</a:t>
            </a:r>
            <a:endParaRPr lang="en-GB" sz="2000" b="0" dirty="0"/>
          </a:p>
          <a:p>
            <a:pPr marL="457200" indent="-457200">
              <a:buFont typeface="Arial" pitchFamily="34" charset="0"/>
              <a:buChar char="•"/>
            </a:pPr>
            <a:r>
              <a:rPr lang="cy-GB" sz="2000" b="0" dirty="0"/>
              <a:t>Gwell cyfleoedd </a:t>
            </a:r>
            <a:r>
              <a:rPr lang="cy-GB" sz="2000" b="0" dirty="0" smtClean="0"/>
              <a:t>cyflogaeth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000" b="0" dirty="0"/>
              <a:t>Gwell cyfathrebu gyda'r teulu cyfan a chymuned </a:t>
            </a:r>
            <a:r>
              <a:rPr lang="cy-GB" sz="2000" b="0" dirty="0" smtClean="0"/>
              <a:t>– pontio’r cenedlaethau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1340768"/>
            <a:ext cx="3200400" cy="3468976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Access to two cultures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/>
              <a:t>Improved employment opportunities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Improved communication with the whole family and community – bridging generations.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2000" b="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  I chi </a:t>
            </a:r>
            <a:r>
              <a:rPr lang="en-GB" dirty="0" err="1" smtClean="0"/>
              <a:t>eich</a:t>
            </a:r>
            <a:r>
              <a:rPr lang="en-GB" dirty="0" smtClean="0"/>
              <a:t> </a:t>
            </a:r>
            <a:r>
              <a:rPr lang="en-GB" dirty="0" err="1" smtClean="0"/>
              <a:t>hyn</a:t>
            </a:r>
            <a:r>
              <a:rPr lang="en-GB" dirty="0" smtClean="0"/>
              <a:t>  / for yourself</a:t>
            </a:r>
            <a:endParaRPr lang="en-GB" dirty="0"/>
          </a:p>
        </p:txBody>
      </p:sp>
      <p:pic>
        <p:nvPicPr>
          <p:cNvPr id="8194" name="Picture 2" descr="http://t3.gstatic.com/images?q=tbn:ANd9GcSApFhNOc0ZTrc3XniapH85kaj3_IMs5bOwg21tpeVataOC56Uk:momitforward.com/wp-content/uploads/2010/11/Family-M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2619375" cy="13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thesprout.co.uk/img/fullsize/org228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29200"/>
            <a:ext cx="2667000" cy="13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4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y-GB" sz="2000" b="0" dirty="0"/>
              <a:t>Codi </a:t>
            </a:r>
            <a:r>
              <a:rPr lang="cy-GB" sz="2000" b="0" dirty="0" smtClean="0"/>
              <a:t>hunan-barch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000" b="0" dirty="0"/>
              <a:t>Yn gallu creu dealltwriaeth ddyfnach o wahanol draddodiadau a ffyrdd o </a:t>
            </a:r>
            <a:r>
              <a:rPr lang="cy-GB" sz="2000" b="0" dirty="0" smtClean="0"/>
              <a:t>feddwl.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000" b="0" dirty="0"/>
              <a:t>Creu ymdeimlad dyfnach o ddiogelwch a </a:t>
            </a:r>
            <a:r>
              <a:rPr lang="cy-GB" sz="2000" b="0" dirty="0" smtClean="0"/>
              <a:t>hunaniaeth 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000" b="0" dirty="0"/>
              <a:t>Mae dysgu trydedd iaith fel arfer yn haws</a:t>
            </a:r>
            <a:endParaRPr lang="cy-GB" sz="2000" b="0" dirty="0" smtClean="0"/>
          </a:p>
          <a:p>
            <a:pPr marL="457200" indent="-457200">
              <a:buFont typeface="Arial" pitchFamily="34" charset="0"/>
              <a:buChar char="•"/>
            </a:pPr>
            <a:endParaRPr lang="cy-GB" sz="2000" b="0" dirty="0" smtClean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1052736"/>
            <a:ext cx="3200400" cy="3757008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/>
              <a:t>Raised self- esteem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Can </a:t>
            </a:r>
            <a:r>
              <a:rPr lang="en-GB" sz="2000" b="0" dirty="0"/>
              <a:t>create a deeper understanding of different traditions and ways of thinking.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Creates a deeper sense of security and identity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 Learning a third language is usually easier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7410" name="Picture 2" descr="http://t1.gstatic.com/images?q=tbn:ANd9GcSBBzxkBG0-NkVabSVzqc-w9tuAafVGZOsa8XUeOWGcXzVZoDJdLg:static.guim.co.uk/sys-images/Guardian/Pix/pictures/2012/8/16/1345124899834/Foreign-languages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7152"/>
            <a:ext cx="27622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1052736"/>
            <a:ext cx="3200400" cy="3960440"/>
          </a:xfrm>
        </p:spPr>
        <p:txBody>
          <a:bodyPr>
            <a:normAutofit/>
          </a:bodyPr>
          <a:lstStyle/>
          <a:p>
            <a:r>
              <a:rPr lang="en-GB" sz="2000" b="0" dirty="0" err="1"/>
              <a:t>Nawddsant</a:t>
            </a:r>
            <a:r>
              <a:rPr lang="en-GB" sz="2000" b="0" dirty="0"/>
              <a:t> </a:t>
            </a:r>
            <a:r>
              <a:rPr lang="en-GB" sz="2000" b="0" dirty="0" err="1"/>
              <a:t>Cymru</a:t>
            </a:r>
            <a:r>
              <a:rPr lang="en-GB" sz="2000" b="0" dirty="0"/>
              <a:t> </a:t>
            </a:r>
            <a:r>
              <a:rPr lang="en-GB" sz="2000" b="0" dirty="0" err="1"/>
              <a:t>i’w</a:t>
            </a:r>
            <a:r>
              <a:rPr lang="en-GB" sz="2000" b="0" dirty="0"/>
              <a:t> </a:t>
            </a:r>
            <a:r>
              <a:rPr lang="en-GB" sz="2000" b="0" dirty="0" err="1"/>
              <a:t>Dewi</a:t>
            </a:r>
            <a:r>
              <a:rPr lang="en-GB" sz="2000" b="0" dirty="0"/>
              <a:t> </a:t>
            </a:r>
            <a:r>
              <a:rPr lang="en-GB" sz="2000" b="0" dirty="0" err="1"/>
              <a:t>Sant</a:t>
            </a:r>
            <a:endParaRPr lang="en-GB" sz="2000" b="0" dirty="0"/>
          </a:p>
          <a:p>
            <a:r>
              <a:rPr lang="en-GB" sz="2000" b="0" dirty="0" err="1"/>
              <a:t>Pregethwr</a:t>
            </a:r>
            <a:r>
              <a:rPr lang="en-GB" sz="2000" b="0" dirty="0"/>
              <a:t> </a:t>
            </a:r>
            <a:r>
              <a:rPr lang="en-GB" sz="2000" b="0" dirty="0" err="1"/>
              <a:t>oedd</a:t>
            </a:r>
            <a:r>
              <a:rPr lang="en-GB" sz="2000" b="0" dirty="0"/>
              <a:t> o</a:t>
            </a:r>
          </a:p>
          <a:p>
            <a:r>
              <a:rPr lang="en-GB" sz="2000" b="0" dirty="0" err="1"/>
              <a:t>Rydym</a:t>
            </a:r>
            <a:r>
              <a:rPr lang="en-GB" sz="2000" b="0" dirty="0"/>
              <a:t> </a:t>
            </a:r>
            <a:r>
              <a:rPr lang="en-GB" sz="2000" b="0" dirty="0" err="1"/>
              <a:t>yn</a:t>
            </a:r>
            <a:r>
              <a:rPr lang="en-GB" sz="2000" b="0" dirty="0"/>
              <a:t> </a:t>
            </a:r>
            <a:r>
              <a:rPr lang="en-GB" sz="2000" b="0" dirty="0" err="1"/>
              <a:t>dathlu</a:t>
            </a:r>
            <a:r>
              <a:rPr lang="en-GB" sz="2000" b="0" dirty="0"/>
              <a:t> </a:t>
            </a:r>
            <a:r>
              <a:rPr lang="en-GB" sz="2000" b="0" dirty="0" err="1"/>
              <a:t>Dydd</a:t>
            </a:r>
            <a:r>
              <a:rPr lang="en-GB" sz="2000" b="0" dirty="0"/>
              <a:t> </a:t>
            </a:r>
            <a:r>
              <a:rPr lang="en-GB" sz="2000" b="0" dirty="0" err="1"/>
              <a:t>gŵyl</a:t>
            </a:r>
            <a:r>
              <a:rPr lang="en-GB" sz="2000" b="0" dirty="0"/>
              <a:t> </a:t>
            </a:r>
            <a:r>
              <a:rPr lang="en-GB" sz="2000" b="0" dirty="0" err="1"/>
              <a:t>Dewi</a:t>
            </a:r>
            <a:r>
              <a:rPr lang="en-GB" sz="2000" b="0" dirty="0"/>
              <a:t> </a:t>
            </a:r>
            <a:r>
              <a:rPr lang="en-GB" sz="2000" b="0" dirty="0" err="1"/>
              <a:t>ar</a:t>
            </a:r>
            <a:r>
              <a:rPr lang="en-GB" sz="2000" b="0" dirty="0"/>
              <a:t> y 1af o </a:t>
            </a:r>
            <a:r>
              <a:rPr lang="en-GB" sz="2000" b="0" dirty="0" err="1"/>
              <a:t>Fawrth</a:t>
            </a:r>
            <a:endParaRPr lang="en-GB" sz="2000" b="0" dirty="0"/>
          </a:p>
          <a:p>
            <a:r>
              <a:rPr lang="en-GB" sz="2000" b="0" dirty="0" err="1"/>
              <a:t>Mae’r</a:t>
            </a:r>
            <a:r>
              <a:rPr lang="en-GB" sz="2000" b="0" dirty="0"/>
              <a:t> plant </a:t>
            </a:r>
            <a:r>
              <a:rPr lang="en-GB" sz="2000" b="0" dirty="0" err="1"/>
              <a:t>yn</a:t>
            </a:r>
            <a:r>
              <a:rPr lang="en-GB" sz="2000" b="0" dirty="0"/>
              <a:t> </a:t>
            </a:r>
            <a:r>
              <a:rPr lang="en-GB" sz="2000" b="0" dirty="0" err="1"/>
              <a:t>gwisgo</a:t>
            </a:r>
            <a:r>
              <a:rPr lang="en-GB" sz="2000" b="0" dirty="0"/>
              <a:t> </a:t>
            </a:r>
            <a:r>
              <a:rPr lang="en-GB" sz="2000" b="0" dirty="0" err="1"/>
              <a:t>gwisg</a:t>
            </a:r>
            <a:r>
              <a:rPr lang="en-GB" sz="2000" b="0" dirty="0"/>
              <a:t> </a:t>
            </a:r>
            <a:r>
              <a:rPr lang="en-GB" sz="2000" b="0" dirty="0" err="1"/>
              <a:t>genedlaethol</a:t>
            </a:r>
            <a:endParaRPr lang="en-GB" sz="2000" b="0" dirty="0"/>
          </a:p>
          <a:p>
            <a:r>
              <a:rPr lang="en-GB" sz="2000" b="0" dirty="0" err="1"/>
              <a:t>Cynhelir</a:t>
            </a:r>
            <a:r>
              <a:rPr lang="en-GB" sz="2000" b="0" dirty="0"/>
              <a:t> </a:t>
            </a:r>
            <a:r>
              <a:rPr lang="en-GB" sz="2000" b="0" dirty="0" err="1"/>
              <a:t>cyngherddau</a:t>
            </a:r>
            <a:r>
              <a:rPr lang="en-GB" sz="2000" b="0" dirty="0"/>
              <a:t>  </a:t>
            </a:r>
            <a:r>
              <a:rPr lang="en-GB" sz="2000" b="0" dirty="0" err="1"/>
              <a:t>ar</a:t>
            </a:r>
            <a:r>
              <a:rPr lang="en-GB" sz="2000" b="0" dirty="0"/>
              <a:t> draws </a:t>
            </a:r>
            <a:r>
              <a:rPr lang="en-GB" sz="2000" b="0" dirty="0" err="1"/>
              <a:t>Cymru</a:t>
            </a:r>
            <a:endParaRPr lang="en-GB" sz="2000" b="0" dirty="0"/>
          </a:p>
          <a:p>
            <a:r>
              <a:rPr lang="en-GB" sz="2000" b="0" dirty="0"/>
              <a:t>Mae </a:t>
            </a:r>
            <a:r>
              <a:rPr lang="en-GB" sz="2000" b="0" dirty="0" err="1"/>
              <a:t>pobl</a:t>
            </a:r>
            <a:r>
              <a:rPr lang="en-GB" sz="2000" b="0" dirty="0"/>
              <a:t> </a:t>
            </a:r>
            <a:r>
              <a:rPr lang="en-GB" sz="2000" b="0" dirty="0" err="1"/>
              <a:t>yn</a:t>
            </a:r>
            <a:r>
              <a:rPr lang="en-GB" sz="2000" b="0" dirty="0"/>
              <a:t> </a:t>
            </a:r>
            <a:r>
              <a:rPr lang="en-GB" sz="2000" b="0" dirty="0" err="1"/>
              <a:t>gwisgo</a:t>
            </a:r>
            <a:r>
              <a:rPr lang="en-GB" sz="2000" b="0" dirty="0"/>
              <a:t> </a:t>
            </a:r>
            <a:r>
              <a:rPr lang="en-GB" sz="2000" b="0" dirty="0" err="1"/>
              <a:t>Cennin</a:t>
            </a:r>
            <a:r>
              <a:rPr lang="en-GB" sz="2000" b="0" dirty="0"/>
              <a:t> </a:t>
            </a:r>
            <a:r>
              <a:rPr lang="en-GB" sz="2000" b="0" dirty="0" err="1"/>
              <a:t>Pedr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1052736"/>
            <a:ext cx="3200400" cy="375700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St David is the patron Saint of Wales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He was a preacher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We celebrate this day on the 1</a:t>
            </a:r>
            <a:r>
              <a:rPr lang="en-GB" sz="2000" b="0" baseline="30000" dirty="0" smtClean="0"/>
              <a:t>st</a:t>
            </a:r>
            <a:r>
              <a:rPr lang="en-GB" sz="2000" b="0" dirty="0" smtClean="0"/>
              <a:t> of March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Children dress up in National costume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Concerts are held all over Wales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People wear  a daffodil </a:t>
            </a:r>
          </a:p>
          <a:p>
            <a:pPr>
              <a:buFont typeface="Arial" pitchFamily="34" charset="0"/>
              <a:buChar char="•"/>
            </a:pP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1.Dydd </a:t>
            </a:r>
            <a:r>
              <a:rPr lang="en-GB" dirty="0" err="1" smtClean="0"/>
              <a:t>gwyl</a:t>
            </a:r>
            <a:r>
              <a:rPr lang="en-GB" dirty="0" smtClean="0"/>
              <a:t> </a:t>
            </a:r>
            <a:r>
              <a:rPr lang="en-GB" dirty="0" err="1" smtClean="0"/>
              <a:t>dewi</a:t>
            </a:r>
            <a:r>
              <a:rPr lang="en-GB" dirty="0" smtClean="0"/>
              <a:t> </a:t>
            </a:r>
            <a:r>
              <a:rPr lang="en-GB" dirty="0" err="1" smtClean="0"/>
              <a:t>sant</a:t>
            </a:r>
            <a:r>
              <a:rPr lang="en-GB" dirty="0" smtClean="0"/>
              <a:t>/saint </a:t>
            </a:r>
            <a:r>
              <a:rPr lang="en-GB" dirty="0" err="1" smtClean="0"/>
              <a:t>david’s</a:t>
            </a:r>
            <a:r>
              <a:rPr lang="en-GB" dirty="0" smtClean="0"/>
              <a:t> </a:t>
            </a:r>
            <a:r>
              <a:rPr lang="en-GB" dirty="0" smtClean="0"/>
              <a:t>day</a:t>
            </a:r>
            <a:endParaRPr lang="en-GB" dirty="0"/>
          </a:p>
        </p:txBody>
      </p:sp>
      <p:pic>
        <p:nvPicPr>
          <p:cNvPr id="11266" name="Picture 2" descr="http://www.wales.com/Media/ViewImage.aspx?FilePath=496_20130226142427_e_@@_StDavidsDaybanner.jpg&amp;FileType=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157192"/>
            <a:ext cx="374441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5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836712"/>
            <a:ext cx="3200400" cy="4392488"/>
          </a:xfrm>
        </p:spPr>
        <p:txBody>
          <a:bodyPr>
            <a:normAutofit fontScale="47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y-GB" sz="4200" b="0" dirty="0"/>
              <a:t>Mae bod </a:t>
            </a:r>
            <a:r>
              <a:rPr lang="cy-GB" sz="4200" b="0" dirty="0" smtClean="0"/>
              <a:t>yn ddwyieithog  gyda manteision ir </a:t>
            </a:r>
            <a:r>
              <a:rPr lang="cy-GB" sz="4200" b="0" dirty="0"/>
              <a:t>ymennydd mewn sawl </a:t>
            </a:r>
            <a:r>
              <a:rPr lang="cy-GB" sz="4200" b="0" dirty="0" smtClean="0"/>
              <a:t>ffordd-</a:t>
            </a:r>
          </a:p>
          <a:p>
            <a:pPr marL="514350" indent="-514350">
              <a:buFont typeface="+mj-lt"/>
              <a:buAutoNum type="arabicPeriod"/>
            </a:pPr>
            <a:r>
              <a:rPr lang="cy-GB" sz="4200" b="0" dirty="0"/>
              <a:t>Yn cadw eich ymennydd </a:t>
            </a:r>
            <a:r>
              <a:rPr lang="cy-GB" sz="4200" b="0" dirty="0" smtClean="0"/>
              <a:t>yn ifanc ac yn weithredol</a:t>
            </a:r>
          </a:p>
          <a:p>
            <a:pPr marL="514350" indent="-514350">
              <a:buFont typeface="+mj-lt"/>
              <a:buAutoNum type="arabicPeriod"/>
            </a:pPr>
            <a:r>
              <a:rPr lang="cy-GB" sz="4200" b="0" dirty="0"/>
              <a:t>Fel arfer yn fwy </a:t>
            </a:r>
            <a:r>
              <a:rPr lang="cy-GB" sz="4200" b="0" dirty="0" smtClean="0"/>
              <a:t>creadigol</a:t>
            </a:r>
          </a:p>
          <a:p>
            <a:pPr marL="514350" indent="-514350">
              <a:buFont typeface="+mj-lt"/>
              <a:buAutoNum type="arabicPeriod"/>
            </a:pPr>
            <a:r>
              <a:rPr lang="cy-GB" sz="4200" b="0" dirty="0"/>
              <a:t>Yn fwy sensitif i anghenion pobl </a:t>
            </a:r>
            <a:r>
              <a:rPr lang="cy-GB" sz="4200" b="0" dirty="0" smtClean="0"/>
              <a:t>eraill</a:t>
            </a:r>
          </a:p>
          <a:p>
            <a:pPr marL="514350" indent="-514350">
              <a:buFont typeface="+mj-lt"/>
              <a:buAutoNum type="arabicPeriod"/>
            </a:pPr>
            <a:r>
              <a:rPr lang="cy-GB" sz="4200" b="0" dirty="0"/>
              <a:t>Gwell sgiliau </a:t>
            </a:r>
            <a:r>
              <a:rPr lang="cy-GB" sz="4200" b="0" dirty="0" smtClean="0"/>
              <a:t>darllen</a:t>
            </a:r>
          </a:p>
          <a:p>
            <a:pPr marL="514350" indent="-514350">
              <a:buFont typeface="+mj-lt"/>
              <a:buAutoNum type="arabicPeriod"/>
            </a:pPr>
            <a:r>
              <a:rPr lang="cy-GB" sz="4200" b="0" dirty="0"/>
              <a:t>Pobl ddwyieithog yn tueddu i wneud yn well mewn profion IQ</a:t>
            </a:r>
            <a:endParaRPr lang="cy-GB" sz="4200" b="0" dirty="0" smtClean="0"/>
          </a:p>
          <a:p>
            <a:pPr marL="514350" indent="-514350">
              <a:buFont typeface="+mj-lt"/>
              <a:buAutoNum type="arabicPeriod"/>
            </a:pPr>
            <a:endParaRPr lang="cy-GB" b="0" dirty="0" smtClean="0"/>
          </a:p>
          <a:p>
            <a:pPr marL="514350" indent="-514350">
              <a:buFont typeface="+mj-lt"/>
              <a:buAutoNum type="arabicPeriod"/>
            </a:pP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836712"/>
            <a:ext cx="3200400" cy="397303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/>
              <a:t>Being bilingual benefits the brain in several ways– 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0" dirty="0"/>
              <a:t>Keeps your brain young and active.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0" dirty="0"/>
              <a:t>Usually more creative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0" dirty="0"/>
              <a:t>More sensitive to the needs of others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0" dirty="0"/>
              <a:t>Improved reading skills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0" dirty="0"/>
              <a:t>Bilingual people tend to do better in IQ tests.</a:t>
            </a:r>
          </a:p>
          <a:p>
            <a:endParaRPr lang="en-GB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 descr="http://t1.gstatic.com/images?q=tbn:ANd9GcT4QzXZBad2d6dgmVzesx91ePFTvfrRBBxPwDf4mabT5syTufoj:iqtest.org.uk/i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373216"/>
            <a:ext cx="4895850" cy="93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2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1268760"/>
            <a:ext cx="3200400" cy="354098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err="1" smtClean="0"/>
              <a:t>Cyfartaledd</a:t>
            </a:r>
            <a:endParaRPr lang="en-GB" sz="20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cy-GB" sz="2000" b="0" dirty="0" smtClean="0"/>
              <a:t>Parchu dewis y </a:t>
            </a:r>
            <a:r>
              <a:rPr lang="cy-GB" sz="2000" b="0" dirty="0" err="1" smtClean="0"/>
              <a:t>cwsmeriad</a:t>
            </a:r>
            <a:r>
              <a:rPr lang="cy-GB" sz="2000" b="0" dirty="0" smtClean="0"/>
              <a:t> </a:t>
            </a:r>
            <a:r>
              <a:rPr lang="cy-GB" sz="2000" b="0" dirty="0" err="1" smtClean="0"/>
              <a:t>ynglyn</a:t>
            </a:r>
            <a:r>
              <a:rPr lang="cy-GB" sz="2000" b="0" dirty="0" smtClean="0"/>
              <a:t> â iaith ac felly cwsmeriaid gwerthfawrogol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000" b="0" dirty="0"/>
              <a:t>Bydd cleifion, yr ifanc a'r henoed yn gallu sgwrsio yn eu hiaith cyntaf felly </a:t>
            </a:r>
            <a:r>
              <a:rPr lang="cy-GB" sz="2000" b="0" dirty="0" smtClean="0"/>
              <a:t> yn teimlo’n </a:t>
            </a:r>
            <a:r>
              <a:rPr lang="cy-GB" sz="2000" b="0" dirty="0"/>
              <a:t>f</a:t>
            </a:r>
            <a:r>
              <a:rPr lang="cy-GB" sz="2000" b="0" dirty="0" smtClean="0"/>
              <a:t>wy </a:t>
            </a:r>
            <a:r>
              <a:rPr lang="cy-GB" sz="2000" b="0" dirty="0"/>
              <a:t>c</a:t>
            </a:r>
            <a:r>
              <a:rPr lang="cy-GB" sz="2000" b="0" dirty="0" smtClean="0"/>
              <a:t>artrefol </a:t>
            </a:r>
            <a:r>
              <a:rPr lang="cy-GB" sz="2000" b="0" dirty="0"/>
              <a:t>mewn sefyllfaoedd llawn straen ee ysbyty, dechrau yn yr ysgol ac yn y blaen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1268760"/>
            <a:ext cx="3200400" cy="3540984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Equality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Respects the customers choice of language and therefore appreciative customers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Patients, the young and the elderly will be able to converse in their first language therefore putting them at ease in  stressful situations i.e. hospital, starting school etc.  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I </a:t>
            </a:r>
            <a:r>
              <a:rPr lang="en-GB" dirty="0" err="1" smtClean="0"/>
              <a:t>ddefnyddwyr</a:t>
            </a:r>
            <a:r>
              <a:rPr lang="en-GB" dirty="0" smtClean="0"/>
              <a:t> </a:t>
            </a:r>
            <a:r>
              <a:rPr lang="en-GB" dirty="0" err="1" smtClean="0"/>
              <a:t>gwasanaeth</a:t>
            </a:r>
            <a:r>
              <a:rPr lang="en-GB" dirty="0" smtClean="0"/>
              <a:t> a </a:t>
            </a:r>
            <a:r>
              <a:rPr lang="en-GB" dirty="0" err="1" smtClean="0"/>
              <a:t>chwsmeriaid</a:t>
            </a:r>
            <a:r>
              <a:rPr lang="en-GB" dirty="0" smtClean="0"/>
              <a:t> / for service users and customers </a:t>
            </a:r>
            <a:endParaRPr lang="en-GB" dirty="0"/>
          </a:p>
        </p:txBody>
      </p:sp>
      <p:pic>
        <p:nvPicPr>
          <p:cNvPr id="10242" name="Picture 2" descr="http://t3.gstatic.com/images?q=tbn:ANd9GcS2ODojI5kASNPm8ah7nSz4sH1MFaxjAmUVzbBEjRARkl3AXCZ2:i.dailymail.co.uk/i/pix/2011/01/25/article-1350253-030B9695000005DC-750_468x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5229200"/>
            <a:ext cx="2088232" cy="14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t3.gstatic.com/images?q=tbn:ANd9GcTROGpQts4BmwgQzusJSL1-kBnuXECpbMXLqMeondbgOrZjgscftw:static.guim.co.uk/sys-images/Guardian/Pix/pictures/2012/8/10/1344611229100/Waiter-and-customers-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229201"/>
            <a:ext cx="2016224" cy="14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6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Cliciwch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llun</a:t>
            </a:r>
            <a:r>
              <a:rPr lang="en-GB" dirty="0"/>
              <a:t>/click on the picture</a:t>
            </a:r>
          </a:p>
        </p:txBody>
      </p:sp>
      <p:pic>
        <p:nvPicPr>
          <p:cNvPr id="4" name="Stroke victim wakes up only speaking Welsh [www.videograbber.net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052736"/>
            <a:ext cx="806489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0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y-GB" sz="2000" b="0" dirty="0"/>
              <a:t>Fel y soniwyd yn flaenorol </a:t>
            </a:r>
            <a:r>
              <a:rPr lang="cy-GB" sz="2000" b="0" dirty="0" smtClean="0"/>
              <a:t>bod gennym </a:t>
            </a:r>
            <a:r>
              <a:rPr lang="cy-GB" sz="2000" b="0" dirty="0"/>
              <a:t>bellach </a:t>
            </a:r>
            <a:r>
              <a:rPr lang="cy-GB" sz="2000" b="0" dirty="0" smtClean="0"/>
              <a:t> </a:t>
            </a:r>
            <a:r>
              <a:rPr lang="cy-GB" sz="2000" b="0" dirty="0"/>
              <a:t>ofyniad statudol i ddarparu gwasanaethau drwy gyfrwng y Gymraeg </a:t>
            </a:r>
            <a:r>
              <a:rPr lang="cy-GB" sz="2000" b="0" dirty="0" smtClean="0"/>
              <a:t>- mae </a:t>
            </a:r>
            <a:r>
              <a:rPr lang="cy-GB" sz="2000" b="0" dirty="0"/>
              <a:t>cael staff dwyieithog yn helpu'r busnes i gyflawni </a:t>
            </a:r>
            <a:r>
              <a:rPr lang="cy-GB" sz="2000" b="0" dirty="0" smtClean="0"/>
              <a:t>ei </a:t>
            </a:r>
            <a:r>
              <a:rPr lang="cy-GB" sz="2000" b="0" dirty="0"/>
              <a:t>gofynion statudol a / neu ofynion polisi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As previously mentioned we now have a statutory requirement to provide services through the medium of Welsh – having bilingual staff helps the business to fulfil their statutory requirements and/or policy requirements.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I </a:t>
            </a:r>
            <a:r>
              <a:rPr lang="en-GB" dirty="0" err="1" smtClean="0"/>
              <a:t>gyflogwr</a:t>
            </a:r>
            <a:r>
              <a:rPr lang="en-GB" dirty="0" smtClean="0"/>
              <a:t>  a </a:t>
            </a:r>
            <a:r>
              <a:rPr lang="en-GB" dirty="0" err="1" smtClean="0"/>
              <a:t>busnes</a:t>
            </a:r>
            <a:r>
              <a:rPr lang="en-GB" dirty="0" smtClean="0"/>
              <a:t> / employer and business</a:t>
            </a:r>
            <a:endParaRPr lang="en-GB" dirty="0"/>
          </a:p>
        </p:txBody>
      </p:sp>
      <p:pic>
        <p:nvPicPr>
          <p:cNvPr id="11266" name="Picture 2" descr="http://t3.gstatic.com/images?q=tbn:ANd9GcRuisW0Av_C0znVsZmDYXL566h9wXdIgphpPnkfQCg1AMjhdXjB:www.scoilchriostriportlaoise.ie/uploads/polic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943475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9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y-GB" sz="2000" b="0" dirty="0" smtClean="0"/>
              <a:t>Mae cwsmeriaid </a:t>
            </a:r>
            <a:r>
              <a:rPr lang="cy-GB" sz="2000" b="0" dirty="0"/>
              <a:t>/ cleientiaid yn gwerthfawrogi derbyn eu gwasanaethau trwy gyfrwng y </a:t>
            </a:r>
            <a:r>
              <a:rPr lang="cy-GB" sz="2000" b="0" dirty="0" smtClean="0"/>
              <a:t>Gymraeg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000" b="0" dirty="0"/>
              <a:t>Darparu profiad Cymreig - gwrandawiad ac mewn print, y </a:t>
            </a:r>
            <a:r>
              <a:rPr lang="cy-GB" sz="2000" b="0" dirty="0" err="1"/>
              <a:t>gellir</a:t>
            </a:r>
            <a:r>
              <a:rPr lang="cy-GB" sz="2000" b="0" dirty="0"/>
              <a:t> ei ddefnyddio fel arf </a:t>
            </a:r>
            <a:r>
              <a:rPr lang="cy-GB" sz="2000" b="0" dirty="0" smtClean="0"/>
              <a:t>marchnata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y-GB" sz="2000" b="0" dirty="0"/>
              <a:t>Ymestyn </a:t>
            </a:r>
            <a:r>
              <a:rPr lang="cy-GB" sz="2000" b="0" dirty="0" smtClean="0"/>
              <a:t>y targed cwsmeriaid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Customers/clients appreciate receiving their services through the medium of Welsh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Provide the Welsh experience – hearing and in print, which can be used as a marketing tool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Expand the target audience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http://t3.gstatic.com/images?q=tbn:ANd9GcQWy2L8qVmanzw8Ol1y7-yitrBynIrVRaTvsP3Igbfo7CZj8VwbJg:www.thescotchbeefshop.co.uk/scotchbeefpics/busy%2520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6916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cy-GB" sz="2000" b="0" dirty="0"/>
              <a:t>Annog teyrngarwch </a:t>
            </a:r>
            <a:r>
              <a:rPr lang="cy-GB" sz="2000" b="0" dirty="0" smtClean="0"/>
              <a:t>cleient</a:t>
            </a:r>
          </a:p>
          <a:p>
            <a:pPr>
              <a:buFont typeface="Arial" pitchFamily="34" charset="0"/>
              <a:buChar char="•"/>
            </a:pPr>
            <a:r>
              <a:rPr lang="cy-GB" sz="2000" b="0" dirty="0" smtClean="0"/>
              <a:t>Denu </a:t>
            </a:r>
            <a:r>
              <a:rPr lang="cy-GB" sz="2000" b="0" dirty="0"/>
              <a:t>cleientiaid </a:t>
            </a:r>
            <a:r>
              <a:rPr lang="cy-GB" sz="2000" b="0" dirty="0" smtClean="0"/>
              <a:t>newydd</a:t>
            </a:r>
          </a:p>
          <a:p>
            <a:pPr>
              <a:buFont typeface="Arial" pitchFamily="34" charset="0"/>
              <a:buChar char="•"/>
            </a:pPr>
            <a:r>
              <a:rPr lang="cy-GB" sz="2000" b="0" dirty="0"/>
              <a:t>Gwella delwedd y </a:t>
            </a:r>
            <a:r>
              <a:rPr lang="cy-GB" sz="2000" b="0" dirty="0" smtClean="0"/>
              <a:t>cwmni</a:t>
            </a:r>
          </a:p>
          <a:p>
            <a:pPr>
              <a:buFont typeface="Arial" pitchFamily="34" charset="0"/>
              <a:buChar char="•"/>
            </a:pPr>
            <a:r>
              <a:rPr lang="cy-GB" sz="2000" b="0" dirty="0"/>
              <a:t>Dangos parch i'r cwsmer a'r gymuned </a:t>
            </a:r>
            <a:r>
              <a:rPr lang="cy-GB" sz="2000" b="0" dirty="0" smtClean="0"/>
              <a:t>ehangach</a:t>
            </a:r>
          </a:p>
          <a:p>
            <a:pPr>
              <a:buFont typeface="Arial" pitchFamily="34" charset="0"/>
              <a:buChar char="•"/>
            </a:pPr>
            <a:r>
              <a:rPr lang="cy-GB" sz="2000" b="0" dirty="0"/>
              <a:t>H</a:t>
            </a:r>
            <a:r>
              <a:rPr lang="cy-GB" sz="2000" b="0" dirty="0" smtClean="0"/>
              <a:t>yrwyddo cydraddoldeb</a:t>
            </a:r>
          </a:p>
          <a:p>
            <a:pPr>
              <a:buFont typeface="Arial" pitchFamily="34" charset="0"/>
              <a:buChar char="•"/>
            </a:pPr>
            <a:r>
              <a:rPr lang="cy-GB" sz="2000" b="0" dirty="0"/>
              <a:t>Cwsmeriaid </a:t>
            </a:r>
            <a:r>
              <a:rPr lang="cy-GB" sz="2000" b="0" dirty="0" smtClean="0"/>
              <a:t>a chymuned  </a:t>
            </a:r>
            <a:r>
              <a:rPr lang="cy-GB" sz="2000" b="0" dirty="0"/>
              <a:t>hapus </a:t>
            </a:r>
            <a:r>
              <a:rPr lang="cy-GB" sz="2000" b="0" dirty="0" smtClean="0"/>
              <a:t> = </a:t>
            </a:r>
            <a:r>
              <a:rPr lang="cy-GB" sz="2000" b="0" dirty="0"/>
              <a:t>mwy </a:t>
            </a:r>
            <a:r>
              <a:rPr lang="cy-GB" sz="2000" b="0" dirty="0" smtClean="0"/>
              <a:t>o gwstwm   </a:t>
            </a:r>
            <a:r>
              <a:rPr lang="cy-GB" sz="2000" b="0" dirty="0"/>
              <a:t>a gwariant</a:t>
            </a:r>
            <a:endParaRPr lang="cy-GB" sz="2000" b="0" dirty="0" smtClean="0"/>
          </a:p>
          <a:p>
            <a:pPr>
              <a:buFont typeface="Arial" pitchFamily="34" charset="0"/>
              <a:buChar char="•"/>
            </a:pPr>
            <a:endParaRPr lang="cy-GB" sz="2000" b="0" dirty="0" smtClean="0"/>
          </a:p>
          <a:p>
            <a:pPr>
              <a:buFont typeface="Arial" pitchFamily="34" charset="0"/>
              <a:buChar char="•"/>
            </a:pP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Encourage client loyalty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Attract new clients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Improve the company’s image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Shows respect to the customer and wider community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Promotes equality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000" b="0" dirty="0" smtClean="0"/>
              <a:t>Happy customers and community = more custom and spending </a:t>
            </a: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http://fplreflib.findlay.co.uk/articles/42008%5CCash-collection-Epicor-software-BI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229200"/>
            <a:ext cx="2304256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mcguirebuildersinc.com/wp-content/uploads/2011/01/green-business-graph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373216"/>
            <a:ext cx="2160240" cy="13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6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eich</a:t>
            </a:r>
            <a:r>
              <a:rPr lang="en-GB" dirty="0" smtClean="0"/>
              <a:t> </a:t>
            </a:r>
            <a:r>
              <a:rPr lang="en-GB" dirty="0" err="1" smtClean="0"/>
              <a:t>pecynnau</a:t>
            </a:r>
            <a:r>
              <a:rPr lang="en-GB" dirty="0" smtClean="0"/>
              <a:t> </a:t>
            </a:r>
            <a:r>
              <a:rPr lang="en-GB" dirty="0" err="1" smtClean="0"/>
              <a:t>rhestrwch</a:t>
            </a:r>
            <a:r>
              <a:rPr lang="en-GB" dirty="0" smtClean="0"/>
              <a:t> </a:t>
            </a:r>
            <a:r>
              <a:rPr lang="en-GB" dirty="0" err="1" smtClean="0"/>
              <a:t>dri</a:t>
            </a:r>
            <a:r>
              <a:rPr lang="en-GB" dirty="0" smtClean="0"/>
              <a:t> </a:t>
            </a:r>
            <a:r>
              <a:rPr lang="en-GB" dirty="0" err="1" smtClean="0"/>
              <a:t>mantais</a:t>
            </a:r>
            <a:r>
              <a:rPr lang="en-GB" dirty="0" smtClean="0"/>
              <a:t> o </a:t>
            </a:r>
            <a:r>
              <a:rPr lang="en-GB" dirty="0" err="1" smtClean="0"/>
              <a:t>ddysgu</a:t>
            </a:r>
            <a:r>
              <a:rPr lang="en-GB" dirty="0" smtClean="0"/>
              <a:t> a </a:t>
            </a:r>
            <a:r>
              <a:rPr lang="en-GB" dirty="0" err="1" smtClean="0"/>
              <a:t>defnyddio’r</a:t>
            </a:r>
            <a:r>
              <a:rPr lang="en-GB" dirty="0" smtClean="0"/>
              <a:t> </a:t>
            </a:r>
            <a:r>
              <a:rPr lang="en-GB" dirty="0" err="1" smtClean="0"/>
              <a:t>Gymraeg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In your booklets list three of the benefits of learning and using Welsh 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3.2</a:t>
            </a:r>
            <a:endParaRPr lang="en-GB" dirty="0"/>
          </a:p>
        </p:txBody>
      </p:sp>
      <p:pic>
        <p:nvPicPr>
          <p:cNvPr id="14338" name="Picture 2" descr="C:\Users\mwatki12\AppData\Local\Microsoft\Windows\Temporary Internet Files\Content.IE5\SS3J3M3R\MM90030330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79753"/>
            <a:ext cx="1238622" cy="13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4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Pobol</a:t>
            </a:r>
            <a:r>
              <a:rPr lang="en-GB" dirty="0" smtClean="0"/>
              <a:t> </a:t>
            </a:r>
            <a:r>
              <a:rPr lang="en-GB" dirty="0" err="1" smtClean="0"/>
              <a:t>enwog</a:t>
            </a:r>
            <a:r>
              <a:rPr lang="en-GB" dirty="0" smtClean="0"/>
              <a:t> </a:t>
            </a:r>
            <a:r>
              <a:rPr lang="en-GB" dirty="0" err="1" smtClean="0"/>
              <a:t>sy’n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err="1" smtClean="0"/>
              <a:t>gweithio</a:t>
            </a:r>
            <a:r>
              <a:rPr lang="en-GB" dirty="0" smtClean="0"/>
              <a:t> </a:t>
            </a:r>
            <a:r>
              <a:rPr lang="en-GB" dirty="0" err="1" smtClean="0"/>
              <a:t>trwy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err="1" smtClean="0"/>
              <a:t>gyfrwng</a:t>
            </a:r>
            <a:r>
              <a:rPr lang="en-GB" dirty="0" smtClean="0"/>
              <a:t> Y </a:t>
            </a:r>
            <a:r>
              <a:rPr lang="en-GB" dirty="0" err="1" smtClean="0"/>
              <a:t>gymraeg</a:t>
            </a:r>
            <a:r>
              <a:rPr lang="en-GB" dirty="0" smtClean="0"/>
              <a:t>.</a:t>
            </a:r>
            <a:br>
              <a:rPr lang="en-GB" dirty="0" smtClean="0"/>
            </a:br>
            <a:r>
              <a:rPr lang="en-GB" dirty="0" smtClean="0"/>
              <a:t>famous people who work through the medium of welsh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309137" y="2717002"/>
            <a:ext cx="6510528" cy="45719"/>
          </a:xfrm>
        </p:spPr>
        <p:txBody>
          <a:bodyPr>
            <a:normAutofit fontScale="25000" lnSpcReduction="20000"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Awdurion</a:t>
            </a:r>
            <a:r>
              <a:rPr lang="en-GB" dirty="0" smtClean="0"/>
              <a:t> / authors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Bethan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Gwanas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– ‘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Amdani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!’ + ‘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Ar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lein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’ </a:t>
            </a:r>
          </a:p>
          <a:p>
            <a:endParaRPr lang="en-GB" sz="2400" dirty="0">
              <a:latin typeface="Arial" pitchFamily="34" charset="0"/>
              <a:cs typeface="Arial" pitchFamily="34" charset="0"/>
            </a:endParaRP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Angharad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Thomas – ‘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Yma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o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hyd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’  +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cyfres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‘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Rwdlan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’ series</a:t>
            </a:r>
          </a:p>
          <a:p>
            <a:pPr>
              <a:buFont typeface="Arial" pitchFamily="34" charset="0"/>
              <a:buChar char="•"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Dai Jones MBE – ‘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Hiwmor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’ + ‘Fi Dai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sy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‘ma’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rc_mi" descr="http://www.bbc.co.uk/cymru/bywyd/safle/pobl/images/bethan_gwanas446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01208"/>
            <a:ext cx="2268091" cy="126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http://upload.wikimedia.org/wikipedia/cy/1/19/Angharad_tomo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305518"/>
            <a:ext cx="1800200" cy="126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rwas.co.uk/uploads/images/society/President---Dai-Jones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286870"/>
            <a:ext cx="1994040" cy="126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Sir Anthony Hopkins</a:t>
            </a:r>
          </a:p>
          <a:p>
            <a:endParaRPr lang="en-GB" dirty="0" smtClean="0"/>
          </a:p>
          <a:p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Rhys </a:t>
            </a:r>
            <a:br>
              <a:rPr lang="en-GB" dirty="0" smtClean="0"/>
            </a:br>
            <a:r>
              <a:rPr lang="en-GB" dirty="0" err="1" smtClean="0"/>
              <a:t>Ifans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616400" cy="3712464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Mali Harries</a:t>
            </a:r>
          </a:p>
          <a:p>
            <a:pPr marL="0" indent="0"/>
            <a:endParaRPr lang="en-GB" dirty="0"/>
          </a:p>
          <a:p>
            <a:pPr marL="457200" indent="-457200">
              <a:buFont typeface="Arial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dirty="0" err="1" smtClean="0"/>
              <a:t>Ioan</a:t>
            </a:r>
            <a:r>
              <a:rPr lang="en-GB" dirty="0" smtClean="0"/>
              <a:t> </a:t>
            </a:r>
            <a:r>
              <a:rPr lang="en-GB" dirty="0" err="1" smtClean="0"/>
              <a:t>Gruffudd</a:t>
            </a: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actorion</a:t>
            </a:r>
            <a:r>
              <a:rPr lang="en-GB" dirty="0"/>
              <a:t> </a:t>
            </a:r>
            <a:r>
              <a:rPr lang="en-GB" dirty="0" smtClean="0"/>
              <a:t>/ actors</a:t>
            </a:r>
            <a:endParaRPr lang="en-GB" dirty="0"/>
          </a:p>
        </p:txBody>
      </p:sp>
      <p:pic>
        <p:nvPicPr>
          <p:cNvPr id="9" name="irc_mi" descr="http://www.onlinechineseastrology.com/images/en-US/content/Anthony_Hopkins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1279600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rc_mi" descr="http://themovieblog.com/wp-content/uploads/2010/10/rhys-ifans-spider-man-villain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3212976"/>
            <a:ext cx="2311524" cy="174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rc_mi" descr="http://uk.web.img1.acsta.net/cx_160_213/b_1_d6d6d6/medias/nmedia/18/82/10/22/19599409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556792"/>
            <a:ext cx="1224136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http://fwallpapers.com/files/images/ioan-gruffudd-fantastic-four-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12976"/>
            <a:ext cx="2587650" cy="174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9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000" b="0" dirty="0" err="1"/>
              <a:t>Mae’r</a:t>
            </a:r>
            <a:r>
              <a:rPr lang="en-GB" sz="2000" b="0" dirty="0"/>
              <a:t> Eisteddfodau </a:t>
            </a:r>
            <a:r>
              <a:rPr lang="en-GB" sz="2000" b="0" dirty="0" err="1"/>
              <a:t>yn</a:t>
            </a:r>
            <a:r>
              <a:rPr lang="en-GB" sz="2000" b="0" dirty="0"/>
              <a:t> </a:t>
            </a:r>
            <a:r>
              <a:rPr lang="en-GB" sz="2000" b="0" dirty="0" err="1"/>
              <a:t>rhoi’r</a:t>
            </a:r>
            <a:r>
              <a:rPr lang="en-GB" sz="2000" b="0" dirty="0"/>
              <a:t> </a:t>
            </a:r>
            <a:r>
              <a:rPr lang="en-GB" sz="2000" b="0" dirty="0" err="1"/>
              <a:t>cyfle</a:t>
            </a:r>
            <a:r>
              <a:rPr lang="en-GB" sz="2000" b="0" dirty="0"/>
              <a:t> </a:t>
            </a:r>
            <a:r>
              <a:rPr lang="en-GB" sz="2000" b="0" dirty="0" err="1"/>
              <a:t>i</a:t>
            </a:r>
            <a:r>
              <a:rPr lang="en-GB" sz="2000" b="0" dirty="0"/>
              <a:t> </a:t>
            </a:r>
            <a:r>
              <a:rPr lang="en-GB" sz="2000" b="0" dirty="0" err="1"/>
              <a:t>bobol</a:t>
            </a:r>
            <a:r>
              <a:rPr lang="en-GB" sz="2000" b="0" dirty="0"/>
              <a:t> </a:t>
            </a:r>
            <a:r>
              <a:rPr lang="en-GB" sz="2000" b="0" dirty="0" err="1"/>
              <a:t>i</a:t>
            </a:r>
            <a:r>
              <a:rPr lang="en-GB" sz="2000" b="0" dirty="0"/>
              <a:t> </a:t>
            </a:r>
            <a:r>
              <a:rPr lang="en-GB" sz="2000" b="0" dirty="0" err="1"/>
              <a:t>ddangos</a:t>
            </a:r>
            <a:r>
              <a:rPr lang="en-GB" sz="2000" b="0" dirty="0"/>
              <a:t> </a:t>
            </a:r>
            <a:r>
              <a:rPr lang="en-GB" sz="2000" b="0" dirty="0" err="1" smtClean="0"/>
              <a:t>ei</a:t>
            </a:r>
            <a:r>
              <a:rPr lang="en-GB" sz="2000" b="0" dirty="0" smtClean="0"/>
              <a:t> </a:t>
            </a:r>
            <a:r>
              <a:rPr lang="en-GB" sz="2000" b="0" dirty="0" err="1"/>
              <a:t>doniau</a:t>
            </a:r>
            <a:r>
              <a:rPr lang="en-GB" sz="2000" b="0" dirty="0"/>
              <a:t> </a:t>
            </a:r>
            <a:r>
              <a:rPr lang="en-GB" sz="2000" b="0" dirty="0" err="1"/>
              <a:t>ym</a:t>
            </a:r>
            <a:r>
              <a:rPr lang="en-GB" sz="2000" b="0" dirty="0"/>
              <a:t> </a:t>
            </a:r>
            <a:r>
              <a:rPr lang="en-GB" sz="2000" b="0" dirty="0" err="1"/>
              <a:t>maes</a:t>
            </a:r>
            <a:r>
              <a:rPr lang="en-GB" sz="2000" b="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err="1"/>
              <a:t>Cerddoriaeth</a:t>
            </a:r>
            <a:endParaRPr lang="en-GB" sz="2000" b="0" dirty="0"/>
          </a:p>
          <a:p>
            <a:pPr>
              <a:buFont typeface="Arial" pitchFamily="34" charset="0"/>
              <a:buChar char="•"/>
            </a:pPr>
            <a:r>
              <a:rPr lang="en-GB" sz="2000" b="0" dirty="0"/>
              <a:t>Drama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err="1"/>
              <a:t>Crefft</a:t>
            </a:r>
            <a:endParaRPr lang="en-GB" sz="2000" b="0" dirty="0"/>
          </a:p>
          <a:p>
            <a:pPr>
              <a:buFont typeface="Arial" pitchFamily="34" charset="0"/>
              <a:buChar char="•"/>
            </a:pPr>
            <a:r>
              <a:rPr lang="en-GB" sz="2000" b="0" dirty="0"/>
              <a:t>Dawns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err="1"/>
              <a:t>Barddoniaeth</a:t>
            </a:r>
            <a:r>
              <a:rPr lang="en-GB" sz="2000" b="0" dirty="0"/>
              <a:t> </a:t>
            </a:r>
          </a:p>
          <a:p>
            <a:r>
              <a:rPr lang="en-GB" sz="2000" b="0" dirty="0" smtClean="0"/>
              <a:t>	 a </a:t>
            </a:r>
            <a:r>
              <a:rPr lang="en-GB" sz="2000" b="0" dirty="0" err="1"/>
              <a:t>llawer</a:t>
            </a:r>
            <a:r>
              <a:rPr lang="en-GB" sz="2000" b="0" dirty="0"/>
              <a:t> </a:t>
            </a:r>
            <a:r>
              <a:rPr lang="en-GB" sz="2000" b="0" dirty="0" err="1"/>
              <a:t>mwy</a:t>
            </a:r>
            <a:endParaRPr lang="en-GB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sz="2000" b="0" dirty="0" smtClean="0"/>
              <a:t>The Eisteddfods provide a stage for people to showcase their skills in 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Music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Drama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Craft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Dance 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Poetry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And a lot more</a:t>
            </a:r>
          </a:p>
          <a:p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2. Eisteddfodau / eisteddfods</a:t>
            </a:r>
            <a:endParaRPr lang="en-GB" dirty="0"/>
          </a:p>
        </p:txBody>
      </p:sp>
      <p:pic>
        <p:nvPicPr>
          <p:cNvPr id="3074" name="Picture 2" descr="http://news.bbcimg.co.uk/media/images/48614000/jpg/_48614471_eisteddfod_rawtent_1524_4_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25144"/>
            <a:ext cx="3312368" cy="18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err="1" smtClean="0"/>
              <a:t>Cerys</a:t>
            </a:r>
            <a:r>
              <a:rPr lang="en-GB" sz="2000" dirty="0" smtClean="0"/>
              <a:t> Mathews</a:t>
            </a:r>
          </a:p>
          <a:p>
            <a:pPr>
              <a:buFont typeface="Arial" pitchFamily="34" charset="0"/>
              <a:buChar char="•"/>
            </a:pPr>
            <a:endParaRPr lang="en-GB" sz="2000" b="0" dirty="0"/>
          </a:p>
          <a:p>
            <a:pPr>
              <a:buFont typeface="Arial" pitchFamily="34" charset="0"/>
              <a:buChar char="•"/>
            </a:pP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endParaRPr lang="en-GB" sz="2000" b="0" dirty="0"/>
          </a:p>
          <a:p>
            <a:pPr>
              <a:buFont typeface="Arial" pitchFamily="34" charset="0"/>
              <a:buChar char="•"/>
            </a:pP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err="1" smtClean="0"/>
              <a:t>Rhydian</a:t>
            </a:r>
            <a:r>
              <a:rPr lang="en-GB" sz="2000" dirty="0" smtClean="0"/>
              <a:t> Roberts</a:t>
            </a: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b="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/>
              <a:t>Alex Jones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2000" b="0" dirty="0"/>
          </a:p>
          <a:p>
            <a:pPr marL="457200" indent="-457200">
              <a:buFont typeface="Arial" pitchFamily="34" charset="0"/>
              <a:buChar char="•"/>
            </a:pPr>
            <a:endParaRPr lang="en-GB" sz="2000" b="0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sz="2000" b="0" dirty="0"/>
          </a:p>
          <a:p>
            <a:pPr marL="457200" indent="-457200">
              <a:buFont typeface="Arial" pitchFamily="34" charset="0"/>
              <a:buChar char="•"/>
            </a:pPr>
            <a:endParaRPr lang="en-GB" sz="2000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000" dirty="0" err="1" smtClean="0"/>
              <a:t>Aled</a:t>
            </a:r>
            <a:r>
              <a:rPr lang="en-GB" sz="2000" dirty="0" smtClean="0"/>
              <a:t> Jones MBE</a:t>
            </a:r>
          </a:p>
          <a:p>
            <a:pPr marL="0" indent="0"/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Canwr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r>
              <a:rPr lang="en-GB" dirty="0" smtClean="0"/>
              <a:t> </a:t>
            </a:r>
            <a:r>
              <a:rPr lang="en-GB" dirty="0" err="1" smtClean="0"/>
              <a:t>ddiddanwr</a:t>
            </a:r>
            <a:r>
              <a:rPr lang="en-GB" dirty="0" smtClean="0"/>
              <a:t>/singer or entertainer</a:t>
            </a:r>
            <a:endParaRPr lang="en-GB" dirty="0"/>
          </a:p>
        </p:txBody>
      </p:sp>
      <p:pic>
        <p:nvPicPr>
          <p:cNvPr id="6" name="Picture 5" descr="http://t3.gstatic.com/images?q=tbn:ANd9GcSx_IUo4z9IITf6-MeKiYTUk0EHa4fz1aYzoinmZez7DqeNTRSs:www.buzzmag.co.uk/wp-content/uploads/2010/05/Cerys-Mathews_BMP_JPEG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1440160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http://t2.gstatic.com/images?q=tbn:ANd9GcSrVVXXK8C825fjMMqtxNNbqZ9IljMRZXv6AEk-Qr3mq9m7lkLl-g:userserve-ak.last.fm/serve/252/84261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02" y="3573016"/>
            <a:ext cx="147480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t1.gstatic.com/images?q=tbn:ANd9GcTWGVseS4YLQ1ghDZsmEHcW30kKelVEAerKvzOrMNsRFB5tReEitA:i4.mirror.co.uk/incoming/article673661.ece/ALTERNATES/s615/Alex%2BJones%2Bon%2BStrictly%2BCome%2BDancing%2B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28" y="1700808"/>
            <a:ext cx="2043311" cy="130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0" name="Picture 4" descr="http://www.exposay.com/celebrity-photos/aled-jones-2007-classical-brit-awards-at-the-royal-albert-hall-0Kfn46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837" y="3573016"/>
            <a:ext cx="159049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A </a:t>
            </a:r>
            <a:r>
              <a:rPr lang="en-GB" sz="2800" dirty="0" err="1" smtClean="0"/>
              <a:t>peidiwch</a:t>
            </a:r>
            <a:r>
              <a:rPr lang="en-GB" sz="2800" dirty="0" smtClean="0"/>
              <a:t> </a:t>
            </a:r>
            <a:r>
              <a:rPr lang="en-GB" sz="2800" dirty="0" err="1" smtClean="0"/>
              <a:t>ag</a:t>
            </a:r>
            <a:r>
              <a:rPr lang="en-GB" sz="2800" dirty="0" smtClean="0"/>
              <a:t> </a:t>
            </a:r>
            <a:r>
              <a:rPr lang="en-GB" sz="2800" dirty="0" err="1" smtClean="0"/>
              <a:t>anghofio</a:t>
            </a:r>
            <a:r>
              <a:rPr lang="en-GB" sz="2800" dirty="0" smtClean="0"/>
              <a:t> </a:t>
            </a:r>
          </a:p>
          <a:p>
            <a:pPr marL="0" indent="0"/>
            <a:endParaRPr lang="en-GB" sz="2800" dirty="0" smtClean="0"/>
          </a:p>
          <a:p>
            <a:pPr marL="0" indent="0"/>
            <a:endParaRPr lang="en-GB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 Or </a:t>
            </a:r>
            <a:r>
              <a:rPr lang="en-GB" sz="2800" dirty="0" err="1" smtClean="0"/>
              <a:t>rhaglen</a:t>
            </a:r>
            <a:r>
              <a:rPr lang="en-GB" sz="2800" dirty="0" smtClean="0"/>
              <a:t> BBC ‘The Voice’ ……..</a:t>
            </a:r>
            <a:endParaRPr lang="en-GB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dirty="0"/>
              <a:t>and don’t forget </a:t>
            </a:r>
          </a:p>
          <a:p>
            <a:pPr marL="457200" indent="-457200">
              <a:buFont typeface="Arial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dirty="0" smtClean="0"/>
              <a:t>From </a:t>
            </a:r>
            <a:r>
              <a:rPr lang="en-GB" dirty="0"/>
              <a:t>the BBC programme ‘The Voice</a:t>
            </a:r>
            <a:r>
              <a:rPr lang="en-GB" dirty="0" smtClean="0"/>
              <a:t>’…………….</a:t>
            </a:r>
            <a:endParaRPr lang="en-GB" dirty="0"/>
          </a:p>
          <a:p>
            <a:pPr marL="457200" indent="-45720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8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 smtClean="0"/>
              <a:t>Sir tom jones</a:t>
            </a:r>
            <a:endParaRPr lang="en-GB" sz="600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irc_mi" descr="http://i2.walesonline.co.uk/incoming/article1987309.ece/ALTERNATES/s615/tom-jones-85295744-1987309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15641"/>
            <a:ext cx="4128641" cy="3149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31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b="0" dirty="0" err="1" smtClean="0"/>
              <a:t>Yn</a:t>
            </a:r>
            <a:r>
              <a:rPr lang="en-GB" b="0" dirty="0" smtClean="0"/>
              <a:t> </a:t>
            </a:r>
            <a:r>
              <a:rPr lang="en-GB" b="0" dirty="0" err="1" smtClean="0"/>
              <a:t>eich</a:t>
            </a:r>
            <a:r>
              <a:rPr lang="en-GB" b="0" dirty="0" smtClean="0"/>
              <a:t> </a:t>
            </a:r>
            <a:r>
              <a:rPr lang="en-GB" b="0" dirty="0" err="1" smtClean="0"/>
              <a:t>pecynnau</a:t>
            </a:r>
            <a:r>
              <a:rPr lang="en-GB" b="0" dirty="0" smtClean="0"/>
              <a:t> ac </a:t>
            </a:r>
            <a:r>
              <a:rPr lang="en-GB" b="0" dirty="0" err="1" smtClean="0"/>
              <a:t>yn</a:t>
            </a:r>
            <a:r>
              <a:rPr lang="en-GB" b="0" dirty="0" smtClean="0"/>
              <a:t> y </a:t>
            </a:r>
            <a:r>
              <a:rPr lang="en-GB" b="0" dirty="0" err="1" smtClean="0"/>
              <a:t>blwch</a:t>
            </a:r>
            <a:r>
              <a:rPr lang="en-GB" b="0" dirty="0" smtClean="0"/>
              <a:t> </a:t>
            </a:r>
            <a:r>
              <a:rPr lang="en-GB" b="0" dirty="0" err="1" smtClean="0"/>
              <a:t>iawn</a:t>
            </a:r>
            <a:endParaRPr lang="en-GB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err="1" smtClean="0"/>
              <a:t>Enwch</a:t>
            </a:r>
            <a:r>
              <a:rPr lang="en-GB" b="0" dirty="0" smtClean="0"/>
              <a:t> un </a:t>
            </a:r>
            <a:r>
              <a:rPr lang="en-GB" b="0" dirty="0" err="1" smtClean="0"/>
              <a:t>awdur</a:t>
            </a:r>
            <a:r>
              <a:rPr lang="en-GB" b="0" dirty="0" smtClean="0"/>
              <a:t> </a:t>
            </a:r>
            <a:r>
              <a:rPr lang="en-GB" b="0" dirty="0" err="1" smtClean="0"/>
              <a:t>sy’n</a:t>
            </a:r>
            <a:r>
              <a:rPr lang="en-GB" b="0" dirty="0" smtClean="0"/>
              <a:t> </a:t>
            </a:r>
            <a:r>
              <a:rPr lang="en-GB" b="0" dirty="0" err="1" smtClean="0"/>
              <a:t>ysgrifennu</a:t>
            </a:r>
            <a:r>
              <a:rPr lang="en-GB" b="0" dirty="0" smtClean="0"/>
              <a:t> </a:t>
            </a:r>
            <a:r>
              <a:rPr lang="en-GB" b="0" dirty="0" err="1" smtClean="0"/>
              <a:t>yn</a:t>
            </a:r>
            <a:r>
              <a:rPr lang="en-GB" b="0" dirty="0" smtClean="0"/>
              <a:t> y </a:t>
            </a:r>
            <a:r>
              <a:rPr lang="en-GB" b="0" dirty="0" err="1" smtClean="0"/>
              <a:t>Gymraeg</a:t>
            </a:r>
            <a:endParaRPr lang="en-GB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err="1" smtClean="0"/>
              <a:t>Enwch</a:t>
            </a:r>
            <a:r>
              <a:rPr lang="en-GB" b="0" dirty="0" smtClean="0"/>
              <a:t> un actor/</a:t>
            </a:r>
            <a:r>
              <a:rPr lang="en-GB" b="0" dirty="0" err="1" smtClean="0"/>
              <a:t>actores</a:t>
            </a:r>
            <a:r>
              <a:rPr lang="en-GB" b="0" dirty="0" smtClean="0"/>
              <a:t> </a:t>
            </a:r>
            <a:r>
              <a:rPr lang="en-GB" b="0" dirty="0" err="1" smtClean="0"/>
              <a:t>sy’n</a:t>
            </a:r>
            <a:r>
              <a:rPr lang="en-GB" b="0" dirty="0" smtClean="0"/>
              <a:t> </a:t>
            </a:r>
            <a:r>
              <a:rPr lang="en-GB" b="0" dirty="0" err="1" smtClean="0"/>
              <a:t>perfformio</a:t>
            </a:r>
            <a:r>
              <a:rPr lang="en-GB" b="0" dirty="0" smtClean="0"/>
              <a:t> </a:t>
            </a:r>
            <a:r>
              <a:rPr lang="en-GB" b="0" dirty="0" err="1" smtClean="0"/>
              <a:t>yn</a:t>
            </a:r>
            <a:r>
              <a:rPr lang="en-GB" b="0" dirty="0" smtClean="0"/>
              <a:t> y </a:t>
            </a:r>
            <a:r>
              <a:rPr lang="en-GB" b="0" dirty="0" err="1" smtClean="0"/>
              <a:t>Gymraeg</a:t>
            </a:r>
            <a:endParaRPr lang="en-GB" b="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err="1" smtClean="0"/>
              <a:t>Nodwch</a:t>
            </a:r>
            <a:r>
              <a:rPr lang="en-GB" b="0" dirty="0" smtClean="0"/>
              <a:t> un </a:t>
            </a:r>
            <a:r>
              <a:rPr lang="en-GB" b="0" dirty="0" err="1" smtClean="0"/>
              <a:t>canwr</a:t>
            </a:r>
            <a:r>
              <a:rPr lang="en-GB" b="0" dirty="0" smtClean="0"/>
              <a:t> </a:t>
            </a:r>
            <a:r>
              <a:rPr lang="en-GB" b="0" dirty="0" err="1" smtClean="0"/>
              <a:t>neu</a:t>
            </a:r>
            <a:r>
              <a:rPr lang="en-GB" b="0" dirty="0" smtClean="0"/>
              <a:t> </a:t>
            </a:r>
            <a:r>
              <a:rPr lang="en-GB" b="0" dirty="0" err="1" smtClean="0"/>
              <a:t>ddiddanwr</a:t>
            </a:r>
            <a:r>
              <a:rPr lang="en-GB" b="0" dirty="0" smtClean="0"/>
              <a:t> </a:t>
            </a:r>
            <a:r>
              <a:rPr lang="en-GB" b="0" dirty="0" err="1" smtClean="0"/>
              <a:t>sy’n</a:t>
            </a:r>
            <a:r>
              <a:rPr lang="en-GB" b="0" dirty="0" smtClean="0"/>
              <a:t> </a:t>
            </a:r>
            <a:r>
              <a:rPr lang="en-GB" b="0" dirty="0" err="1" smtClean="0"/>
              <a:t>performio</a:t>
            </a:r>
            <a:r>
              <a:rPr lang="en-GB" b="0" dirty="0" smtClean="0"/>
              <a:t> </a:t>
            </a:r>
            <a:r>
              <a:rPr lang="en-GB" b="0" dirty="0" err="1" smtClean="0"/>
              <a:t>yn</a:t>
            </a:r>
            <a:r>
              <a:rPr lang="en-GB" b="0" dirty="0" smtClean="0"/>
              <a:t> y </a:t>
            </a:r>
            <a:r>
              <a:rPr lang="en-GB" b="0" dirty="0" err="1" smtClean="0"/>
              <a:t>Gymraeg</a:t>
            </a: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/>
            <a:r>
              <a:rPr lang="en-GB" b="0" dirty="0" smtClean="0"/>
              <a:t>In your booklet and in the correct box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Name one author who writes in Welsh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Name one actor/actress who performs in Welsh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b="0" dirty="0" smtClean="0"/>
              <a:t>Identify one singer or entertainer who performs in Welsh</a:t>
            </a:r>
            <a:endParaRPr lang="en-GB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3.3, 3.4 &amp; 3.5</a:t>
            </a:r>
            <a:endParaRPr lang="en-GB" dirty="0"/>
          </a:p>
        </p:txBody>
      </p:sp>
      <p:pic>
        <p:nvPicPr>
          <p:cNvPr id="16386" name="Picture 2" descr="C:\Users\mwatki12\AppData\Local\Microsoft\Windows\Temporary Internet Files\Content.IE5\SS3J3M3R\MM90030330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54498"/>
            <a:ext cx="1231379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55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/>
              <a:t>Peidiwch</a:t>
            </a:r>
            <a:r>
              <a:rPr lang="en-GB" dirty="0" smtClean="0"/>
              <a:t> </a:t>
            </a:r>
            <a:r>
              <a:rPr lang="en-GB" dirty="0" err="1" smtClean="0"/>
              <a:t>ag</a:t>
            </a:r>
            <a:r>
              <a:rPr lang="en-GB" dirty="0" smtClean="0"/>
              <a:t> </a:t>
            </a:r>
            <a:r>
              <a:rPr lang="en-GB" dirty="0" err="1" smtClean="0"/>
              <a:t>anghofio</a:t>
            </a:r>
            <a:r>
              <a:rPr lang="en-GB" dirty="0" smtClean="0"/>
              <a:t> </a:t>
            </a:r>
            <a:r>
              <a:rPr lang="en-GB" dirty="0" err="1" smtClean="0"/>
              <a:t>rhoi</a:t>
            </a:r>
            <a:r>
              <a:rPr lang="en-GB" dirty="0" smtClean="0"/>
              <a:t> </a:t>
            </a:r>
            <a:r>
              <a:rPr lang="en-GB" dirty="0" err="1" smtClean="0"/>
              <a:t>eich</a:t>
            </a:r>
            <a:r>
              <a:rPr lang="en-GB" dirty="0" smtClean="0"/>
              <a:t> </a:t>
            </a:r>
            <a:r>
              <a:rPr lang="en-GB" dirty="0" err="1" smtClean="0"/>
              <a:t>llyfryn</a:t>
            </a:r>
            <a:r>
              <a:rPr lang="en-GB" dirty="0" smtClean="0"/>
              <a:t> </a:t>
            </a:r>
            <a:r>
              <a:rPr lang="en-GB" dirty="0" err="1" smtClean="0"/>
              <a:t>i’ch</a:t>
            </a:r>
            <a:r>
              <a:rPr lang="en-GB" dirty="0" smtClean="0"/>
              <a:t> </a:t>
            </a:r>
            <a:r>
              <a:rPr lang="en-GB" dirty="0" err="1" smtClean="0"/>
              <a:t>tiwtor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/>
              <a:t>g</a:t>
            </a:r>
            <a:r>
              <a:rPr lang="en-GB" smtClean="0"/>
              <a:t>ael</a:t>
            </a:r>
            <a:r>
              <a:rPr lang="en-GB" dirty="0" smtClean="0"/>
              <a:t> </a:t>
            </a:r>
            <a:r>
              <a:rPr lang="en-GB" dirty="0" err="1" smtClean="0"/>
              <a:t>eu</a:t>
            </a:r>
            <a:r>
              <a:rPr lang="en-GB" dirty="0" smtClean="0"/>
              <a:t> </a:t>
            </a:r>
            <a:r>
              <a:rPr lang="en-GB" dirty="0" err="1" smtClean="0"/>
              <a:t>farcio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pPr algn="ctr"/>
            <a:r>
              <a:rPr lang="en-GB" dirty="0" smtClean="0"/>
              <a:t>Da </a:t>
            </a:r>
            <a:r>
              <a:rPr lang="en-GB" dirty="0" err="1" smtClean="0"/>
              <a:t>iawn</a:t>
            </a:r>
            <a:r>
              <a:rPr lang="en-GB" dirty="0" smtClean="0"/>
              <a:t>!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Don’t forget to hand your booklets into the tutor for marking. </a:t>
            </a:r>
          </a:p>
          <a:p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Well done!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http://www.bifd.org.uk/images/scroll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3096"/>
            <a:ext cx="3333750" cy="185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err="1"/>
              <a:t>Mae’n</a:t>
            </a:r>
            <a:r>
              <a:rPr lang="en-GB" sz="2000" b="0" dirty="0"/>
              <a:t> </a:t>
            </a:r>
            <a:r>
              <a:rPr lang="en-GB" sz="2000" b="0" dirty="0" err="1"/>
              <a:t>rhoi’r</a:t>
            </a:r>
            <a:r>
              <a:rPr lang="en-GB" sz="2000" b="0" dirty="0"/>
              <a:t> </a:t>
            </a:r>
            <a:r>
              <a:rPr lang="en-GB" sz="2000" b="0" dirty="0" err="1"/>
              <a:t>cyfle</a:t>
            </a:r>
            <a:r>
              <a:rPr lang="en-GB" sz="2000" b="0" dirty="0"/>
              <a:t> </a:t>
            </a:r>
            <a:r>
              <a:rPr lang="en-GB" sz="2000" b="0" dirty="0" err="1"/>
              <a:t>i</a:t>
            </a:r>
            <a:r>
              <a:rPr lang="en-GB" sz="2000" b="0" dirty="0"/>
              <a:t> </a:t>
            </a:r>
            <a:r>
              <a:rPr lang="en-GB" sz="2000" b="0" dirty="0" err="1"/>
              <a:t>gyfarfod</a:t>
            </a:r>
            <a:r>
              <a:rPr lang="en-GB" sz="2000" b="0" dirty="0"/>
              <a:t> hen </a:t>
            </a:r>
            <a:r>
              <a:rPr lang="en-GB" sz="2000" b="0" dirty="0" err="1"/>
              <a:t>ffrindiau</a:t>
            </a:r>
            <a:r>
              <a:rPr lang="en-GB" sz="2000" b="0" dirty="0"/>
              <a:t> a </a:t>
            </a:r>
            <a:r>
              <a:rPr lang="en-GB" sz="2000" b="0" dirty="0" err="1"/>
              <a:t>gwneud</a:t>
            </a:r>
            <a:r>
              <a:rPr lang="en-GB" sz="2000" b="0" dirty="0"/>
              <a:t> </a:t>
            </a:r>
            <a:r>
              <a:rPr lang="en-GB" sz="2000" b="0" dirty="0" err="1"/>
              <a:t>ffrindiau</a:t>
            </a:r>
            <a:r>
              <a:rPr lang="en-GB" sz="2000" b="0" dirty="0"/>
              <a:t> </a:t>
            </a:r>
            <a:r>
              <a:rPr lang="en-GB" sz="2000" b="0" dirty="0" err="1"/>
              <a:t>newydd</a:t>
            </a:r>
            <a:endParaRPr lang="en-GB" sz="2000" b="0" dirty="0"/>
          </a:p>
          <a:p>
            <a:pPr>
              <a:buFont typeface="Arial" pitchFamily="34" charset="0"/>
              <a:buChar char="•"/>
            </a:pPr>
            <a:r>
              <a:rPr lang="en-GB" sz="2000" b="0" dirty="0" err="1"/>
              <a:t>Mae’n</a:t>
            </a:r>
            <a:r>
              <a:rPr lang="en-GB" sz="2000" b="0" dirty="0"/>
              <a:t> </a:t>
            </a:r>
            <a:r>
              <a:rPr lang="en-GB" sz="2000" b="0" dirty="0" err="1"/>
              <a:t>rhoi’r</a:t>
            </a:r>
            <a:r>
              <a:rPr lang="en-GB" sz="2000" b="0" dirty="0"/>
              <a:t> </a:t>
            </a:r>
            <a:r>
              <a:rPr lang="en-GB" sz="2000" b="0" dirty="0" err="1"/>
              <a:t>cyfle</a:t>
            </a:r>
            <a:r>
              <a:rPr lang="en-GB" sz="2000" b="0" dirty="0"/>
              <a:t> </a:t>
            </a:r>
            <a:r>
              <a:rPr lang="en-GB" sz="2000" b="0" dirty="0" err="1"/>
              <a:t>i</a:t>
            </a:r>
            <a:r>
              <a:rPr lang="en-GB" sz="2000" b="0" dirty="0"/>
              <a:t> </a:t>
            </a:r>
            <a:r>
              <a:rPr lang="en-GB" sz="2000" b="0" dirty="0" err="1"/>
              <a:t>brynu</a:t>
            </a:r>
            <a:r>
              <a:rPr lang="en-GB" sz="2000" b="0" dirty="0"/>
              <a:t> </a:t>
            </a:r>
            <a:r>
              <a:rPr lang="en-GB" sz="2000" b="0" dirty="0" err="1"/>
              <a:t>adnoddau</a:t>
            </a:r>
            <a:r>
              <a:rPr lang="en-GB" sz="2000" b="0" dirty="0"/>
              <a:t> </a:t>
            </a:r>
            <a:r>
              <a:rPr lang="en-GB" sz="2000" b="0" dirty="0" err="1"/>
              <a:t>fel</a:t>
            </a:r>
            <a:r>
              <a:rPr lang="en-GB" sz="2000" b="0" dirty="0"/>
              <a:t> </a:t>
            </a:r>
            <a:r>
              <a:rPr lang="en-GB" sz="2000" b="0" dirty="0" err="1"/>
              <a:t>llyfrau</a:t>
            </a:r>
            <a:r>
              <a:rPr lang="en-GB" sz="2000" b="0" dirty="0"/>
              <a:t>, </a:t>
            </a:r>
            <a:r>
              <a:rPr lang="en-GB" sz="2000" b="0" dirty="0" err="1"/>
              <a:t>crefftau</a:t>
            </a:r>
            <a:r>
              <a:rPr lang="en-GB" sz="2000" b="0" dirty="0"/>
              <a:t> </a:t>
            </a:r>
            <a:r>
              <a:rPr lang="en-GB" sz="2000" b="0" dirty="0" err="1"/>
              <a:t>neu</a:t>
            </a:r>
            <a:r>
              <a:rPr lang="en-GB" sz="2000" b="0" dirty="0"/>
              <a:t> </a:t>
            </a:r>
            <a:r>
              <a:rPr lang="en-GB" sz="2000" b="0" dirty="0" err="1"/>
              <a:t>ddillad</a:t>
            </a:r>
            <a:endParaRPr lang="en-GB" sz="2000" b="0" dirty="0"/>
          </a:p>
          <a:p>
            <a:pPr>
              <a:buFont typeface="Arial" pitchFamily="34" charset="0"/>
              <a:buChar char="•"/>
            </a:pPr>
            <a:r>
              <a:rPr lang="en-GB" sz="2000" b="0" dirty="0" err="1"/>
              <a:t>Mae’n</a:t>
            </a:r>
            <a:r>
              <a:rPr lang="en-GB" sz="2000" b="0" dirty="0"/>
              <a:t> </a:t>
            </a:r>
            <a:r>
              <a:rPr lang="en-GB" sz="2000" b="0" dirty="0" err="1"/>
              <a:t>rhoi’r</a:t>
            </a:r>
            <a:r>
              <a:rPr lang="en-GB" sz="2000" b="0" dirty="0"/>
              <a:t> </a:t>
            </a:r>
            <a:r>
              <a:rPr lang="en-GB" sz="2000" b="0" dirty="0" err="1"/>
              <a:t>cyfle</a:t>
            </a:r>
            <a:r>
              <a:rPr lang="en-GB" sz="2000" b="0" dirty="0"/>
              <a:t> </a:t>
            </a:r>
            <a:r>
              <a:rPr lang="en-GB" sz="2000" b="0" dirty="0" err="1"/>
              <a:t>i</a:t>
            </a:r>
            <a:r>
              <a:rPr lang="en-GB" sz="2000" b="0" dirty="0"/>
              <a:t> </a:t>
            </a:r>
            <a:r>
              <a:rPr lang="en-GB" sz="2000" b="0" dirty="0" err="1" smtClean="0"/>
              <a:t>ddysgwr</a:t>
            </a:r>
            <a:r>
              <a:rPr lang="en-GB" sz="2000" b="0" dirty="0" smtClean="0"/>
              <a:t>  </a:t>
            </a:r>
            <a:r>
              <a:rPr lang="en-GB" sz="2000" b="0" dirty="0" err="1"/>
              <a:t>C</a:t>
            </a:r>
            <a:r>
              <a:rPr lang="en-GB" sz="2000" b="0" dirty="0" err="1" smtClean="0"/>
              <a:t>ymraeg</a:t>
            </a:r>
            <a:r>
              <a:rPr lang="en-GB" sz="2000" b="0" dirty="0" smtClean="0"/>
              <a:t> </a:t>
            </a:r>
            <a:r>
              <a:rPr lang="en-GB" sz="2000" b="0" dirty="0" err="1"/>
              <a:t>glywed</a:t>
            </a:r>
            <a:r>
              <a:rPr lang="en-GB" sz="2000" b="0" dirty="0"/>
              <a:t> ac </a:t>
            </a:r>
            <a:r>
              <a:rPr lang="en-GB" sz="2000" b="0" dirty="0" err="1"/>
              <a:t>ymarfer</a:t>
            </a:r>
            <a:r>
              <a:rPr lang="en-GB" sz="2000" b="0" dirty="0"/>
              <a:t> </a:t>
            </a:r>
            <a:r>
              <a:rPr lang="en-GB" sz="2000" b="0" dirty="0" err="1"/>
              <a:t>ei</a:t>
            </a:r>
            <a:r>
              <a:rPr lang="en-GB" sz="2000" b="0" dirty="0"/>
              <a:t> </a:t>
            </a:r>
            <a:r>
              <a:rPr lang="en-GB" sz="2000" b="0" dirty="0" err="1"/>
              <a:t>Gymraeg</a:t>
            </a:r>
            <a:r>
              <a:rPr lang="en-GB" sz="2000" b="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It provides the opportunity to meet and chat with old friends and make new friends  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It provides the opportunity to purchase Welsh books, crafts and clothing.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 smtClean="0"/>
              <a:t>It provides the opportunity for Welsh learners to hear and practice their Welsh</a:t>
            </a:r>
          </a:p>
          <a:p>
            <a:pPr>
              <a:buFont typeface="Arial" pitchFamily="34" charset="0"/>
              <a:buChar char="•"/>
            </a:pPr>
            <a:endParaRPr lang="en-GB" sz="20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http://www.clickonwales.org/wp-content/uploads/Crowds-of-people-flocked-to-the-Ebbw-Vale-Eisteddfo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990"/>
            <a:ext cx="3667125" cy="16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Pa eisteddfod?</a:t>
            </a:r>
            <a:br>
              <a:rPr lang="en-GB" sz="4000" dirty="0" smtClean="0"/>
            </a:br>
            <a:r>
              <a:rPr lang="en-GB" sz="4000" dirty="0" smtClean="0"/>
              <a:t>Which eisteddfod?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 smtClean="0"/>
              <a:t>bedair</a:t>
            </a:r>
            <a:r>
              <a:rPr lang="en-GB" dirty="0" smtClean="0"/>
              <a:t> math </a:t>
            </a:r>
            <a:r>
              <a:rPr lang="en-GB" dirty="0"/>
              <a:t>o </a:t>
            </a:r>
            <a:r>
              <a:rPr lang="en-GB" dirty="0" smtClean="0"/>
              <a:t>Eisteddfod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Here are four types of Eisteddfod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4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Custom 6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0B050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1470</TotalTime>
  <Words>3841</Words>
  <Application>Microsoft Office PowerPoint</Application>
  <PresentationFormat>On-screen Show (4:3)</PresentationFormat>
  <Paragraphs>471</Paragraphs>
  <Slides>74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Angles</vt:lpstr>
      <vt:lpstr>Diwylliant Cymru Welsh Culture</vt:lpstr>
      <vt:lpstr>PowerPoint Presentation</vt:lpstr>
      <vt:lpstr>I ddechrau – profwch eich Gwybodaeth. To start with – test your knowledge</vt:lpstr>
      <vt:lpstr>PowerPoint Presentation</vt:lpstr>
      <vt:lpstr>                                                                                                          Tri digwyddiad diwylliannol pwysig yng Ngymru Three important cultural events in Wales </vt:lpstr>
      <vt:lpstr>1.Dydd gwyl dewi sant/saint david’s day</vt:lpstr>
      <vt:lpstr>2. Eisteddfodau / eisteddfods</vt:lpstr>
      <vt:lpstr>PowerPoint Presentation</vt:lpstr>
      <vt:lpstr>Pa eisteddfod? Which eisteddfod?</vt:lpstr>
      <vt:lpstr>Eisteddfod lleol / Local Eisteddfod</vt:lpstr>
      <vt:lpstr>Eisteddfod genedlaethol/ national eisteddfod</vt:lpstr>
      <vt:lpstr>Eisteddfod yr urdd/urdd eisteddfod</vt:lpstr>
      <vt:lpstr>Eisteddfod rhwngwladol / international eisteddfod</vt:lpstr>
      <vt:lpstr>PowerPoint Presentation</vt:lpstr>
      <vt:lpstr>3. Sioe frenhinol cymru / royal welsh agricultural show</vt:lpstr>
      <vt:lpstr>Cliciwch ar y sgwar/click on the square</vt:lpstr>
      <vt:lpstr>1.1  </vt:lpstr>
      <vt:lpstr>Symbolau a gysylltir Â chymru Symbols associated with wales</vt:lpstr>
      <vt:lpstr>PowerPoint Presentation</vt:lpstr>
      <vt:lpstr>PowerPoint Presentation</vt:lpstr>
      <vt:lpstr>Bwyd / food</vt:lpstr>
      <vt:lpstr>1.2</vt:lpstr>
      <vt:lpstr>Chwareuon traddodiaol Sporting traditions</vt:lpstr>
      <vt:lpstr>Rygbi / Rugby </vt:lpstr>
      <vt:lpstr>Ras yr Wyddfa/ Snowdon race</vt:lpstr>
      <vt:lpstr>Snorcelio’R Gors / Bog snorkelling</vt:lpstr>
      <vt:lpstr>Cliciwch ar y llun/click on the picture</vt:lpstr>
      <vt:lpstr>Traddodiadau cerddorol musical traditions</vt:lpstr>
      <vt:lpstr>Sesiwn fawr dolgellau</vt:lpstr>
      <vt:lpstr>GŴyl maldwyn / montgomery festival</vt:lpstr>
      <vt:lpstr>Mwy traddodiadol/ more traditional </vt:lpstr>
      <vt:lpstr>Traddodiadau Llenyddol Literary traditions</vt:lpstr>
      <vt:lpstr> Eisteddfod  </vt:lpstr>
      <vt:lpstr>PowerPoint Presentation</vt:lpstr>
      <vt:lpstr>GŴyl y gelli / hay festival</vt:lpstr>
      <vt:lpstr>Dylan Thomas</vt:lpstr>
      <vt:lpstr>1.3</vt:lpstr>
      <vt:lpstr>dWY Fyth neu chwedl Gymreig two welsh myths or legends</vt:lpstr>
      <vt:lpstr>Twm sion cati</vt:lpstr>
      <vt:lpstr>PowerPoint Presentation</vt:lpstr>
      <vt:lpstr>PowerPoint Presentation</vt:lpstr>
      <vt:lpstr>Santes dwynwen / st dwynwen</vt:lpstr>
      <vt:lpstr>PowerPoint Presentation</vt:lpstr>
      <vt:lpstr>PowerPoint Presentation</vt:lpstr>
      <vt:lpstr>PowerPoint Presentation</vt:lpstr>
      <vt:lpstr>PowerPoint Presentation</vt:lpstr>
      <vt:lpstr>2.1</vt:lpstr>
      <vt:lpstr>Tueddiadau’r iaith Gymraeg Welsh language trends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3.1</vt:lpstr>
      <vt:lpstr>Manteision o ddysgu a defnyddio’r gymraeg Benefits of learning and using welsh</vt:lpstr>
      <vt:lpstr>  I chi eich hyn  / for yourself</vt:lpstr>
      <vt:lpstr>PowerPoint Presentation</vt:lpstr>
      <vt:lpstr>PowerPoint Presentation</vt:lpstr>
      <vt:lpstr>I ddefnyddwyr gwasanaeth a chwsmeriaid / for service users and customers </vt:lpstr>
      <vt:lpstr>Cliciwch ar y llun/click on the picture</vt:lpstr>
      <vt:lpstr>I gyflogwr  a busnes / employer and business</vt:lpstr>
      <vt:lpstr>PowerPoint Presentation</vt:lpstr>
      <vt:lpstr>PowerPoint Presentation</vt:lpstr>
      <vt:lpstr>3.2</vt:lpstr>
      <vt:lpstr>Pobol enwog sy’n  gweithio trwy  gyfrwng Y gymraeg. famous people who work through the medium of welsh</vt:lpstr>
      <vt:lpstr>Awdurion / authors</vt:lpstr>
      <vt:lpstr>actorion / actors</vt:lpstr>
      <vt:lpstr>Canwr neu ddiddanwr/singer or entertainer</vt:lpstr>
      <vt:lpstr>PowerPoint Presentation</vt:lpstr>
      <vt:lpstr>Sir tom jones</vt:lpstr>
      <vt:lpstr>3.3, 3.4 &amp; 3.5</vt:lpstr>
      <vt:lpstr>PowerPoint Presentation</vt:lpstr>
    </vt:vector>
  </TitlesOfParts>
  <Company>RM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Diwylliant Cymru Welsh Culture</dc:title>
  <dc:creator>Manon Watkin</dc:creator>
  <cp:lastModifiedBy>Robin Gwyn</cp:lastModifiedBy>
  <cp:revision>134</cp:revision>
  <cp:lastPrinted>2013-07-08T13:48:24Z</cp:lastPrinted>
  <dcterms:created xsi:type="dcterms:W3CDTF">2013-07-01T09:08:44Z</dcterms:created>
  <dcterms:modified xsi:type="dcterms:W3CDTF">2013-10-10T09:07:21Z</dcterms:modified>
</cp:coreProperties>
</file>