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6" r:id="rId2"/>
    <p:sldId id="340" r:id="rId3"/>
    <p:sldId id="343" r:id="rId4"/>
    <p:sldId id="306" r:id="rId5"/>
    <p:sldId id="339" r:id="rId6"/>
    <p:sldId id="341" r:id="rId7"/>
    <p:sldId id="326" r:id="rId8"/>
    <p:sldId id="328" r:id="rId9"/>
    <p:sldId id="342" r:id="rId10"/>
    <p:sldId id="329" r:id="rId11"/>
  </p:sldIdLst>
  <p:sldSz cx="9144000" cy="6858000" type="screen4x3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E00"/>
    <a:srgbClr val="0D8521"/>
    <a:srgbClr val="49DDED"/>
    <a:srgbClr val="074349"/>
    <a:srgbClr val="E72909"/>
    <a:srgbClr val="4D0E03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88508" autoAdjust="0"/>
  </p:normalViewPr>
  <p:slideViewPr>
    <p:cSldViewPr snapToGrid="0">
      <p:cViewPr varScale="1">
        <p:scale>
          <a:sx n="64" d="100"/>
          <a:sy n="64" d="100"/>
        </p:scale>
        <p:origin x="-120" y="-132"/>
      </p:cViewPr>
      <p:guideLst>
        <p:guide orient="horz" pos="2558"/>
        <p:guide pos="21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-864" y="1986"/>
      </p:cViewPr>
      <p:guideLst>
        <p:guide orient="horz" pos="3127"/>
        <p:guide pos="210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 smtClean="0"/>
              <a:t>BTEC Staff Development 2010</a:t>
            </a:r>
            <a:endParaRPr lang="en-GB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874ABE-A7C6-4218-A26F-9D0FD96B0A33}" type="datetime1">
              <a:rPr lang="en-GB" smtClean="0"/>
              <a:pPr/>
              <a:t>17/09/2010</a:t>
            </a:fld>
            <a:endParaRPr lang="en-GB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 smtClean="0"/>
              <a:t>© Dr. Charles Dublon</a:t>
            </a:r>
            <a:endParaRPr lang="en-GB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0F713D-00DB-4802-8878-4D0B2143D08F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r>
              <a:rPr lang="en-GB" smtClean="0"/>
              <a:t>BTEC Staff Development 2010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0B3E391-2924-47E6-81D7-F40C6BDF2516}" type="datetime1">
              <a:rPr lang="en-GB" smtClean="0"/>
              <a:pPr>
                <a:defRPr/>
              </a:pPr>
              <a:t>17/09/2010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r>
              <a:rPr lang="en-GB" smtClean="0"/>
              <a:t>© Dr. Charles Dublon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43DFCC7-813F-4CD8-8868-31ABEC98A5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47A2220-1C50-4D94-857C-81FC06F28715}" type="datetime1">
              <a:rPr lang="en-GB" smtClean="0"/>
              <a:pPr>
                <a:defRPr/>
              </a:pPr>
              <a:t>17/09/2010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Dr. Charles Dublon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BTEC Staff Development 2010</a:t>
            </a:r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 bwMode="auto">
          <a:xfrm>
            <a:off x="889212" y="4715153"/>
            <a:ext cx="4890665" cy="44669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GB" dirty="0" smtClean="0"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en-GB" dirty="0" smtClean="0">
                <a:latin typeface="Trebuchet MS" pitchFamily="34" charset="0"/>
              </a:rPr>
              <a:t>THE FOLLOWING ARE NOTES FROM PREVIOUS EVENT JUST TO SET THE SCENE, BUT MOVING ON TO “WHERE ARE YOU NOW….”</a:t>
            </a:r>
          </a:p>
          <a:p>
            <a:pPr>
              <a:buFontTx/>
              <a:buChar char="•"/>
            </a:pPr>
            <a:r>
              <a:rPr lang="en-GB" dirty="0" smtClean="0">
                <a:latin typeface="Trebuchet MS" pitchFamily="34" charset="0"/>
              </a:rPr>
              <a:t>WE SHOULD HAVE FURTHER INFORMATION TO ADD FROM PAUL BROZEL’S UPDATES ON OUTSTANDING QUALS STILL BEING DEVELOPED FOR QCF IE LANDBASED, CCLD, IT</a:t>
            </a:r>
          </a:p>
          <a:p>
            <a:pPr>
              <a:buFontTx/>
              <a:buChar char="•"/>
            </a:pPr>
            <a:r>
              <a:rPr lang="en-GB" dirty="0" smtClean="0">
                <a:latin typeface="Trebuchet MS" pitchFamily="34" charset="0"/>
              </a:rPr>
              <a:t>New QCF BTECs commence 1</a:t>
            </a:r>
            <a:r>
              <a:rPr lang="en-GB" baseline="30000" dirty="0" smtClean="0">
                <a:latin typeface="Trebuchet MS" pitchFamily="34" charset="0"/>
              </a:rPr>
              <a:t>st</a:t>
            </a:r>
            <a:r>
              <a:rPr lang="en-GB" dirty="0" smtClean="0">
                <a:latin typeface="Trebuchet MS" pitchFamily="34" charset="0"/>
              </a:rPr>
              <a:t> September 2010</a:t>
            </a:r>
          </a:p>
          <a:p>
            <a:pPr>
              <a:buFontTx/>
              <a:buChar char="•"/>
            </a:pPr>
            <a:r>
              <a:rPr lang="en-GB" dirty="0" smtClean="0">
                <a:latin typeface="Trebuchet MS" pitchFamily="34" charset="0"/>
              </a:rPr>
              <a:t>Learners registered before this date will remain on the current specifications.</a:t>
            </a:r>
          </a:p>
          <a:p>
            <a:pPr>
              <a:buFontTx/>
              <a:buChar char="•"/>
            </a:pPr>
            <a:r>
              <a:rPr lang="en-GB" dirty="0" smtClean="0">
                <a:latin typeface="Trebuchet MS" pitchFamily="34" charset="0"/>
              </a:rPr>
              <a:t>Transfers and withdrawals on current specifications are not affected (e.g. learner on a current NQF BTEC First Certificate can still transfer to a First Diploma on the current specifications, and vice-versa. The same applies for BTEC National Awards, Certificates and Diplomas).</a:t>
            </a:r>
          </a:p>
          <a:p>
            <a:pPr>
              <a:buFontTx/>
              <a:buChar char="•"/>
            </a:pPr>
            <a:r>
              <a:rPr lang="en-GB" dirty="0" smtClean="0">
                <a:latin typeface="Trebuchet MS" pitchFamily="34" charset="0"/>
              </a:rPr>
              <a:t>Refer to the ‘Re-titling of BTEC Firsts &amp; Nationals’ handout for details.</a:t>
            </a:r>
          </a:p>
          <a:p>
            <a:pPr>
              <a:buFontTx/>
              <a:buChar char="•"/>
            </a:pPr>
            <a:r>
              <a:rPr lang="en-GB" dirty="0" smtClean="0">
                <a:latin typeface="Trebuchet MS" pitchFamily="34" charset="0"/>
              </a:rPr>
              <a:t>BTEC specifications are regularly updated to reflect National Occupational Standards, so this is not a new concept.</a:t>
            </a:r>
          </a:p>
          <a:p>
            <a:pPr>
              <a:buFontTx/>
              <a:buChar char="•"/>
            </a:pPr>
            <a:r>
              <a:rPr lang="en-GB" dirty="0" smtClean="0">
                <a:latin typeface="Trebuchet MS" pitchFamily="34" charset="0"/>
              </a:rPr>
              <a:t>The new specifications contain much more detailed guidance on delivery and assessment and support materials have been improved and extended.</a:t>
            </a:r>
          </a:p>
          <a:p>
            <a:pPr>
              <a:buFontTx/>
              <a:buChar char="•"/>
            </a:pPr>
            <a:r>
              <a:rPr lang="en-GB" dirty="0" smtClean="0">
                <a:latin typeface="Trebuchet MS" pitchFamily="34" charset="0"/>
              </a:rPr>
              <a:t>The principles of how BTECs are delivered and assessed have not been changed.</a:t>
            </a:r>
          </a:p>
          <a:p>
            <a:pPr>
              <a:buFontTx/>
              <a:buChar char="•"/>
            </a:pPr>
            <a:endParaRPr lang="en-GB" dirty="0" smtClean="0">
              <a:latin typeface="Trebuchet MS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3EBDD07-3CE4-469C-8DA5-B5E200D4E0A7}" type="datetime1">
              <a:rPr lang="en-GB" smtClean="0"/>
              <a:pPr>
                <a:defRPr/>
              </a:pPr>
              <a:t>17/09/2010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Dr. Charles Dublon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BTEC Staff Development 2010</a:t>
            </a:r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AGAIN ANOTHER SIMILAR SLIDE TO SUMMARISE PROCESSES</a:t>
            </a:r>
          </a:p>
          <a:p>
            <a:r>
              <a:rPr lang="en-GB" dirty="0" smtClean="0"/>
              <a:t>Improves the standing of internal verification</a:t>
            </a:r>
          </a:p>
          <a:p>
            <a:r>
              <a:rPr lang="en-GB" dirty="0" smtClean="0"/>
              <a:t>Recognises the standing of vocational assessment staff in centres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F039E1F-03E7-497C-BD4F-8AE74955B862}" type="datetime1">
              <a:rPr lang="en-GB" smtClean="0"/>
              <a:pPr>
                <a:defRPr/>
              </a:pPr>
              <a:t>17/09/2010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Dr. Charles Dublon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BTEC Staff Development 2010</a:t>
            </a:r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WE WILL BE LOOKING AT FULL DETAILS IN NEXT SECTION OF PROGRAMME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8F7143E-4E1F-4478-AE35-F97DC5010118}" type="datetime1">
              <a:rPr lang="en-GB" smtClean="0"/>
              <a:pPr>
                <a:defRPr/>
              </a:pPr>
              <a:t>17/09/2010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Dr. Charles Dublon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BTEC Staff Development 2010</a:t>
            </a:r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AGAIN MORE DETAILS LATER</a:t>
            </a:r>
          </a:p>
          <a:p>
            <a:r>
              <a:rPr lang="en-GB" dirty="0" smtClean="0"/>
              <a:t>LAST BULLET NEEDS TO BE EMPHASIZED AND EMPHASIS WILL BE REPEATED IN LIV SECTION</a:t>
            </a:r>
          </a:p>
          <a:p>
            <a:r>
              <a:rPr lang="en-GB" dirty="0" smtClean="0"/>
              <a:t>LIV Accredits centre IV systems and procedures at PSA level</a:t>
            </a:r>
          </a:p>
          <a:p>
            <a:r>
              <a:rPr lang="en-GB" b="1" dirty="0" smtClean="0"/>
              <a:t>The lead internal verifier will have:</a:t>
            </a:r>
          </a:p>
          <a:p>
            <a:pPr>
              <a:buFontTx/>
              <a:buChar char="•"/>
            </a:pPr>
            <a:r>
              <a:rPr lang="en-GB" dirty="0" smtClean="0"/>
              <a:t>responsibility for the assessment and quality assurance of a BTEC Principal Subject Area (PSA)</a:t>
            </a:r>
          </a:p>
          <a:p>
            <a:pPr>
              <a:buFontTx/>
              <a:buChar char="•"/>
            </a:pPr>
            <a:r>
              <a:rPr lang="en-GB" dirty="0" smtClean="0"/>
              <a:t>The authority to co-ordinate PSA colleagues</a:t>
            </a:r>
          </a:p>
          <a:p>
            <a:pPr>
              <a:buFontTx/>
              <a:buChar char="•"/>
            </a:pPr>
            <a:r>
              <a:rPr lang="en-GB" dirty="0" smtClean="0"/>
              <a:t>Assure consistent delivery of PSA programmes</a:t>
            </a:r>
          </a:p>
          <a:p>
            <a:pPr>
              <a:buFontTx/>
              <a:buChar char="•"/>
            </a:pPr>
            <a:r>
              <a:rPr lang="en-GB" dirty="0" smtClean="0"/>
              <a:t>Assure consistent standards of PSA internal verification</a:t>
            </a:r>
          </a:p>
          <a:p>
            <a:pPr>
              <a:buFontTx/>
              <a:buChar char="•"/>
            </a:pPr>
            <a:r>
              <a:rPr lang="en-GB" dirty="0" smtClean="0"/>
              <a:t>Establish and maintain standards of internal verification for the PSA</a:t>
            </a:r>
          </a:p>
          <a:p>
            <a:r>
              <a:rPr lang="en-GB" b="1" dirty="0" smtClean="0"/>
              <a:t>Internal Verification Standards will ensure:</a:t>
            </a:r>
          </a:p>
          <a:p>
            <a:pPr>
              <a:buFontTx/>
              <a:buChar char="•"/>
            </a:pPr>
            <a:r>
              <a:rPr lang="en-GB" dirty="0" smtClean="0"/>
              <a:t>A Lead IV is identified for each Principal Subject Area and accreditation gained</a:t>
            </a:r>
          </a:p>
          <a:p>
            <a:pPr>
              <a:buFontTx/>
              <a:buChar char="•"/>
            </a:pPr>
            <a:r>
              <a:rPr lang="en-GB" dirty="0" smtClean="0"/>
              <a:t>An effective IV system is adopted with an audited recording system</a:t>
            </a:r>
          </a:p>
          <a:p>
            <a:pPr>
              <a:buFontTx/>
              <a:buChar char="•"/>
            </a:pPr>
            <a:r>
              <a:rPr lang="en-GB" dirty="0" smtClean="0"/>
              <a:t>Other IVs are supported and follow an IV system</a:t>
            </a:r>
          </a:p>
          <a:p>
            <a:pPr>
              <a:buFontTx/>
              <a:buChar char="•"/>
            </a:pPr>
            <a:r>
              <a:rPr lang="en-GB" dirty="0" smtClean="0"/>
              <a:t>Appropriate standardisation of internal verifiers is adopted</a:t>
            </a:r>
          </a:p>
          <a:p>
            <a:pPr>
              <a:buFontTx/>
              <a:buChar char="•"/>
            </a:pPr>
            <a:r>
              <a:rPr lang="en-GB" dirty="0" smtClean="0"/>
              <a:t>An appropriate internal verifier monitoring process is in place </a:t>
            </a:r>
          </a:p>
          <a:p>
            <a:pPr>
              <a:buFontTx/>
              <a:buChar char="•"/>
            </a:pPr>
            <a:r>
              <a:rPr lang="en-GB" dirty="0" smtClean="0"/>
              <a:t>Rigorous IV systems and procedures should be in place now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905A44D-A7AB-46B8-B62D-B1B3C4DFF808}" type="datetime1">
              <a:rPr lang="en-GB" smtClean="0"/>
              <a:pPr>
                <a:defRPr/>
              </a:pPr>
              <a:t>17/09/2010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Dr. Charles Dublon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BTEC Staff Development 2010</a:t>
            </a:r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THESE ARE QUESTIONS CENTRES NEED TO HAVE BEEN PLANNING FOR, SINCE ATTENDING LAST QN MEETING OR RECEIVING RELEVANT INFORMATION, OR NEED TO START PLANNING FOR IF THIS IS NEW INFORMATION.</a:t>
            </a:r>
          </a:p>
          <a:p>
            <a:endParaRPr lang="en-GB" dirty="0" smtClean="0"/>
          </a:p>
          <a:p>
            <a:r>
              <a:rPr lang="en-GB" dirty="0" smtClean="0"/>
              <a:t>MORE INFORMATION TO FOLLOW IN LEAD IV ACCREDITATION AND SV SECTIONS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01D4ECC-DE0B-43CA-8EEB-24367D71D7D3}" type="datetime1">
              <a:rPr lang="en-GB" smtClean="0"/>
              <a:pPr>
                <a:defRPr/>
              </a:pPr>
              <a:t>17/09/2010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Dr. Charles Dublon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BTEC Staff Development 2010</a:t>
            </a:r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03588" y="2693988"/>
            <a:ext cx="5840412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03588" y="4113213"/>
            <a:ext cx="4811712" cy="6905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477000"/>
            <a:ext cx="6489700" cy="3810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dirty="0" smtClean="0"/>
              <a:t>Dr. Charles Dublon.  	Quality Nominee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0425" y="1035050"/>
            <a:ext cx="1804988" cy="5691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75" y="1035050"/>
            <a:ext cx="5264150" cy="5691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75" y="1854200"/>
            <a:ext cx="3282950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854200"/>
            <a:ext cx="3282950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2013" y="1035050"/>
            <a:ext cx="688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75" y="1854200"/>
            <a:ext cx="6718300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hf sldNum="0"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" y="1445341"/>
            <a:ext cx="8900160" cy="3687097"/>
          </a:xfrm>
        </p:spPr>
        <p:txBody>
          <a:bodyPr/>
          <a:lstStyle/>
          <a:p>
            <a:pPr algn="ctr"/>
            <a:r>
              <a:rPr lang="en-GB" sz="4400" b="1" dirty="0" smtClean="0"/>
              <a:t>The Qualifications and Credit Framework (QCF)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400" b="1" dirty="0" smtClean="0"/>
              <a:t/>
            </a:r>
            <a:br>
              <a:rPr lang="en-GB" sz="4400" b="1" dirty="0" smtClean="0"/>
            </a:br>
            <a:r>
              <a:rPr lang="en-GB" sz="4400" b="1" dirty="0" smtClean="0"/>
              <a:t>‘Making BTEC Qualifications  </a:t>
            </a:r>
            <a:br>
              <a:rPr lang="en-GB" sz="4400" b="1" dirty="0" smtClean="0"/>
            </a:br>
            <a:r>
              <a:rPr lang="en-GB" sz="4400" b="1" i="1" dirty="0" smtClean="0"/>
              <a:t>Work</a:t>
            </a:r>
            <a:r>
              <a:rPr lang="en-GB" sz="4400" b="1" dirty="0" smtClean="0"/>
              <a:t> ’ for </a:t>
            </a:r>
            <a:r>
              <a:rPr lang="en-GB" sz="4400" b="1" i="1" dirty="0" smtClean="0"/>
              <a:t>Coleg Powys</a:t>
            </a:r>
            <a:endParaRPr lang="en-GB" sz="4400" b="1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0"/>
          <a:ext cx="5468312" cy="1539240"/>
        </p:xfrm>
        <a:graphic>
          <a:graphicData uri="http://schemas.openxmlformats.org/presentationml/2006/ole">
            <p:oleObj spid="_x0000_s1026" name="Document" r:id="rId4" imgW="5306779" imgH="1493690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3961" y="5781368"/>
            <a:ext cx="6430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Dr. Charles Dublon .	 Quality Nominee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28435" y="152400"/>
            <a:ext cx="5964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"Achieving excellence in all we do"</a:t>
            </a:r>
            <a:endParaRPr lang="en-GB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93149" y="1300521"/>
            <a:ext cx="6883400" cy="830263"/>
          </a:xfrm>
        </p:spPr>
        <p:txBody>
          <a:bodyPr/>
          <a:lstStyle/>
          <a:p>
            <a:pPr algn="ctr"/>
            <a:r>
              <a:rPr lang="en-GB" sz="2800" b="1" dirty="0" smtClean="0"/>
              <a:t>What changes has Coleg Powys introduced?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560439" y="1854200"/>
            <a:ext cx="7951736" cy="4872038"/>
          </a:xfrm>
        </p:spPr>
        <p:txBody>
          <a:bodyPr/>
          <a:lstStyle/>
          <a:p>
            <a:pPr>
              <a:buFontTx/>
              <a:buNone/>
            </a:pPr>
            <a:endParaRPr lang="en-GB" b="1" dirty="0"/>
          </a:p>
          <a:p>
            <a:pPr>
              <a:buFontTx/>
              <a:buNone/>
            </a:pPr>
            <a:endParaRPr lang="en-GB" sz="2400" b="1" dirty="0"/>
          </a:p>
          <a:p>
            <a:r>
              <a:rPr lang="en-GB" sz="2400" dirty="0" smtClean="0"/>
              <a:t>Standards </a:t>
            </a:r>
            <a:r>
              <a:rPr lang="en-GB" sz="2400" dirty="0"/>
              <a:t>of internal verification </a:t>
            </a:r>
            <a:r>
              <a:rPr lang="en-GB" sz="2400" dirty="0" smtClean="0"/>
              <a:t>will be maintained  within your </a:t>
            </a:r>
            <a:r>
              <a:rPr lang="en-GB" sz="2400" dirty="0"/>
              <a:t>Principal Subject </a:t>
            </a:r>
            <a:r>
              <a:rPr lang="en-GB" sz="2400" dirty="0" smtClean="0"/>
              <a:t>Areas.</a:t>
            </a:r>
            <a:endParaRPr lang="en-GB" sz="2400" dirty="0"/>
          </a:p>
          <a:p>
            <a:r>
              <a:rPr lang="en-GB" sz="2400" dirty="0" smtClean="0"/>
              <a:t>Coleg Powys is </a:t>
            </a:r>
            <a:r>
              <a:rPr lang="en-GB" sz="2400" dirty="0"/>
              <a:t>putting </a:t>
            </a:r>
            <a:r>
              <a:rPr lang="en-GB" sz="2400" dirty="0" smtClean="0"/>
              <a:t>into </a:t>
            </a:r>
            <a:r>
              <a:rPr lang="en-GB" sz="2400" dirty="0"/>
              <a:t>place </a:t>
            </a:r>
            <a:r>
              <a:rPr lang="en-GB" sz="2400" dirty="0" smtClean="0"/>
              <a:t>a scheme to </a:t>
            </a:r>
            <a:r>
              <a:rPr lang="en-GB" sz="2400" dirty="0"/>
              <a:t>assure consistent standards of </a:t>
            </a:r>
            <a:r>
              <a:rPr lang="en-GB" sz="2400" dirty="0" smtClean="0"/>
              <a:t>Internal Verification exist across all college campuses.</a:t>
            </a:r>
            <a:endParaRPr lang="en-GB" sz="2400" dirty="0"/>
          </a:p>
          <a:p>
            <a:r>
              <a:rPr lang="en-GB" sz="2400" dirty="0" smtClean="0"/>
              <a:t>It then will be up to course teams, led by the Lead Internal Verifier, to maintain these appropriate Standards.</a:t>
            </a:r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5468938" cy="1539875"/>
        </p:xfrm>
        <a:graphic>
          <a:graphicData uri="http://schemas.openxmlformats.org/presentationml/2006/ole">
            <p:oleObj spid="_x0000_s8194" name="Document" r:id="rId4" imgW="5306779" imgH="149369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54200"/>
            <a:ext cx="8004175" cy="4872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cs typeface="Times New Roman" pitchFamily="1" charset="0"/>
              </a:rPr>
              <a:t>Objectives:</a:t>
            </a:r>
          </a:p>
          <a:p>
            <a:pPr>
              <a:lnSpc>
                <a:spcPct val="90000"/>
              </a:lnSpc>
            </a:pPr>
            <a:endParaRPr lang="en-GB" dirty="0" smtClean="0">
              <a:solidFill>
                <a:srgbClr val="FF0000"/>
              </a:solidFill>
              <a:cs typeface="Times New Roman" pitchFamily="1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FF0000"/>
                </a:solidFill>
                <a:cs typeface="Times New Roman" pitchFamily="1" charset="0"/>
              </a:rPr>
              <a:t>By the end of this session you will be more familiar with the :</a:t>
            </a:r>
            <a:endParaRPr lang="en-GB" dirty="0" smtClean="0"/>
          </a:p>
          <a:p>
            <a:r>
              <a:rPr lang="en-GB" sz="3200" dirty="0" smtClean="0"/>
              <a:t>The new BTEC qualifications and credit framework</a:t>
            </a:r>
          </a:p>
          <a:p>
            <a:r>
              <a:rPr lang="en-GB" sz="3200" dirty="0" smtClean="0"/>
              <a:t>Quality assurance</a:t>
            </a:r>
          </a:p>
          <a:p>
            <a:r>
              <a:rPr lang="en-GB" sz="3200" dirty="0" smtClean="0"/>
              <a:t>Lead Internal verification</a:t>
            </a:r>
          </a:p>
          <a:p>
            <a:r>
              <a:rPr lang="en-GB" sz="3200" dirty="0" smtClean="0"/>
              <a:t>External Standards verification</a:t>
            </a:r>
          </a:p>
          <a:p>
            <a:pPr lvl="1">
              <a:lnSpc>
                <a:spcPct val="90000"/>
              </a:lnSpc>
            </a:pPr>
            <a:endParaRPr lang="en-GB" sz="3000" dirty="0" smtClean="0"/>
          </a:p>
          <a:p>
            <a:pPr lvl="1">
              <a:lnSpc>
                <a:spcPct val="90000"/>
              </a:lnSpc>
            </a:pPr>
            <a:endParaRPr lang="en-GB" sz="3000" dirty="0" smtClean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0" y="-156324"/>
          <a:ext cx="5468938" cy="1539875"/>
        </p:xfrm>
        <a:graphic>
          <a:graphicData uri="http://schemas.openxmlformats.org/presentationml/2006/ole">
            <p:oleObj spid="_x0000_s27650" name="Document" r:id="rId3" imgW="5306779" imgH="1493690" progId="Word.Document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504335" y="1032386"/>
            <a:ext cx="53094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 smtClean="0"/>
              <a:t>"Achieving excellence in all we do"</a:t>
            </a:r>
            <a:endParaRPr lang="en-GB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The Old and the New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30486" y="1697868"/>
            <a:ext cx="3220085" cy="487203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Old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1800" b="1" dirty="0" smtClean="0">
                <a:solidFill>
                  <a:srgbClr val="0D8521"/>
                </a:solidFill>
              </a:rPr>
              <a:t>Coleg Powys – Teach/Assess/Verify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b="1" dirty="0" smtClean="0">
                <a:solidFill>
                  <a:srgbClr val="D95E00"/>
                </a:solidFill>
              </a:rPr>
              <a:t>Edexcel – </a:t>
            </a:r>
            <a:br>
              <a:rPr lang="en-GB" sz="1800" b="1" dirty="0" smtClean="0">
                <a:solidFill>
                  <a:srgbClr val="D95E00"/>
                </a:solidFill>
              </a:rPr>
            </a:br>
            <a:r>
              <a:rPr lang="en-GB" sz="1800" b="1" dirty="0" smtClean="0">
                <a:solidFill>
                  <a:srgbClr val="D95E00"/>
                </a:solidFill>
              </a:rPr>
              <a:t>Checks Assessment / Verification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b="1" dirty="0" smtClean="0">
                <a:solidFill>
                  <a:srgbClr val="D95E00"/>
                </a:solidFill>
              </a:rPr>
              <a:t>Edexcel – </a:t>
            </a:r>
            <a:br>
              <a:rPr lang="en-GB" sz="1800" b="1" dirty="0" smtClean="0">
                <a:solidFill>
                  <a:srgbClr val="D95E00"/>
                </a:solidFill>
              </a:rPr>
            </a:br>
            <a:r>
              <a:rPr lang="en-GB" sz="1800" b="1" dirty="0" smtClean="0">
                <a:solidFill>
                  <a:srgbClr val="D95E00"/>
                </a:solidFill>
              </a:rPr>
              <a:t>Certificate</a:t>
            </a:r>
            <a:endParaRPr lang="en-GB" sz="1800" b="1" dirty="0">
              <a:solidFill>
                <a:srgbClr val="D95E0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845614" y="1700367"/>
            <a:ext cx="3220085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New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D85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Coleg Powys – Teach/Assess/Verify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en-GB" b="1" kern="0" dirty="0" smtClean="0">
                <a:solidFill>
                  <a:srgbClr val="0D8521"/>
                </a:solidFill>
                <a:latin typeface="+mn-lt"/>
                <a:cs typeface="+mn-cs"/>
              </a:rPr>
              <a:t>Coleg Powys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D85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b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D85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D85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Checks Assessment / Verification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Edexcel – </a:t>
            </a:r>
            <a:b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Certificate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D95E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0" y="0"/>
          <a:ext cx="5468938" cy="1539875"/>
        </p:xfrm>
        <a:graphic>
          <a:graphicData uri="http://schemas.openxmlformats.org/presentationml/2006/ole">
            <p:oleObj spid="_x0000_s49154" name="Document" r:id="rId3" imgW="5306779" imgH="149369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1245880" y="962331"/>
            <a:ext cx="72120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GB" sz="2400" dirty="0" smtClean="0"/>
              <a:t>How will the new Qualifications and Credit framework affect Coleg Powys?</a:t>
            </a:r>
            <a:endParaRPr lang="en-GB" sz="2400" dirty="0"/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86698" y="1725563"/>
            <a:ext cx="8126360" cy="530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Trebuchet MS" pitchFamily="34" charset="0"/>
              <a:buChar char="•"/>
            </a:pPr>
            <a:r>
              <a:rPr lang="en-GB" sz="2400" dirty="0">
                <a:latin typeface="Trebuchet MS" pitchFamily="34" charset="0"/>
              </a:rPr>
              <a:t>All existing NQF BTECs are accredited until 31 August 2010</a:t>
            </a: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Trebuchet MS" pitchFamily="34" charset="0"/>
              <a:buChar char="•"/>
            </a:pPr>
            <a:r>
              <a:rPr lang="en-GB" sz="2400" dirty="0">
                <a:latin typeface="Trebuchet MS" pitchFamily="34" charset="0"/>
              </a:rPr>
              <a:t>After this, all new registrations must be on the new QCF BTECs</a:t>
            </a: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Trebuchet MS" pitchFamily="34" charset="0"/>
              <a:buChar char="•"/>
            </a:pPr>
            <a:r>
              <a:rPr lang="en-GB" sz="2400" dirty="0">
                <a:latin typeface="Trebuchet MS" pitchFamily="34" charset="0"/>
              </a:rPr>
              <a:t>Ensures continued </a:t>
            </a:r>
            <a:r>
              <a:rPr lang="en-GB" sz="2400" dirty="0" smtClean="0">
                <a:latin typeface="Trebuchet MS" pitchFamily="34" charset="0"/>
              </a:rPr>
              <a:t>funding and</a:t>
            </a:r>
            <a:r>
              <a:rPr lang="en-GB" sz="2400" dirty="0">
                <a:latin typeface="Trebuchet MS" pitchFamily="34" charset="0"/>
              </a:rPr>
              <a:t> </a:t>
            </a:r>
            <a:r>
              <a:rPr lang="en-GB" sz="2400" dirty="0" smtClean="0">
                <a:latin typeface="Trebuchet MS" pitchFamily="34" charset="0"/>
              </a:rPr>
              <a:t>accreditation </a:t>
            </a:r>
            <a:r>
              <a:rPr lang="en-GB" sz="2400" dirty="0">
                <a:latin typeface="Trebuchet MS" pitchFamily="34" charset="0"/>
              </a:rPr>
              <a:t>for BTEC units and BTEC qualifications</a:t>
            </a: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Trebuchet MS" pitchFamily="34" charset="0"/>
              <a:buChar char="•"/>
            </a:pPr>
            <a:r>
              <a:rPr lang="en-GB" sz="2400" dirty="0">
                <a:latin typeface="Trebuchet MS" pitchFamily="34" charset="0"/>
              </a:rPr>
              <a:t>Re-titling of BTEC Firsts and Nationals to fit the QCF definitions </a:t>
            </a: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Trebuchet MS" pitchFamily="34" charset="0"/>
              <a:buChar char="•"/>
            </a:pPr>
            <a:r>
              <a:rPr lang="en-GB" sz="2400" dirty="0">
                <a:latin typeface="Trebuchet MS" pitchFamily="34" charset="0"/>
              </a:rPr>
              <a:t>Minimal change to specifications unless improvements were considered necessary</a:t>
            </a: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Trebuchet MS" pitchFamily="34" charset="0"/>
              <a:buChar char="•"/>
            </a:pPr>
            <a:r>
              <a:rPr lang="en-GB" sz="2400" dirty="0">
                <a:latin typeface="Trebuchet MS" pitchFamily="34" charset="0"/>
              </a:rPr>
              <a:t>Greater support and guidance built into specifications</a:t>
            </a: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Font typeface="Trebuchet MS" pitchFamily="34" charset="0"/>
              <a:buChar char="•"/>
            </a:pPr>
            <a:r>
              <a:rPr lang="en-GB" sz="2400" dirty="0">
                <a:latin typeface="Trebuchet MS" pitchFamily="34" charset="0"/>
              </a:rPr>
              <a:t>Delivery and assessment remain unchanged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5468938" cy="1539875"/>
        </p:xfrm>
        <a:graphic>
          <a:graphicData uri="http://schemas.openxmlformats.org/presentationml/2006/ole">
            <p:oleObj spid="_x0000_s2050" name="Document" r:id="rId4" imgW="5306779" imgH="149369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13" y="504108"/>
            <a:ext cx="6883400" cy="602021"/>
          </a:xfrm>
        </p:spPr>
        <p:txBody>
          <a:bodyPr/>
          <a:lstStyle/>
          <a:p>
            <a:r>
              <a:rPr lang="en-GB" dirty="0" smtClean="0"/>
              <a:t>Main changes in the BTEC Model</a:t>
            </a:r>
            <a:br>
              <a:rPr lang="en-GB" dirty="0" smtClean="0"/>
            </a:br>
            <a:endParaRPr lang="en-GB" b="1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589935" y="1253613"/>
            <a:ext cx="8332839" cy="5796116"/>
          </a:xfrm>
        </p:spPr>
        <p:txBody>
          <a:bodyPr/>
          <a:lstStyle/>
          <a:p>
            <a:r>
              <a:rPr lang="en-GB" sz="3200" dirty="0" smtClean="0"/>
              <a:t>Coleg Powys will work </a:t>
            </a:r>
            <a:r>
              <a:rPr lang="en-GB" sz="3200" dirty="0"/>
              <a:t>in partnership </a:t>
            </a:r>
            <a:r>
              <a:rPr lang="en-GB" sz="3200" dirty="0" smtClean="0"/>
              <a:t>with Edexcel to </a:t>
            </a:r>
            <a:r>
              <a:rPr lang="en-GB" sz="3200" dirty="0"/>
              <a:t>deliver </a:t>
            </a:r>
            <a:r>
              <a:rPr lang="en-GB" sz="3200" b="1" dirty="0"/>
              <a:t>centre driven</a:t>
            </a:r>
            <a:r>
              <a:rPr lang="en-GB" sz="3200" dirty="0"/>
              <a:t> quality and </a:t>
            </a:r>
            <a:r>
              <a:rPr lang="en-GB" sz="3200" dirty="0" smtClean="0"/>
              <a:t>standards. </a:t>
            </a:r>
            <a:endParaRPr lang="en-GB" sz="3200" dirty="0"/>
          </a:p>
          <a:p>
            <a:r>
              <a:rPr lang="en-GB" sz="3200" dirty="0" smtClean="0"/>
              <a:t>It continues to develop </a:t>
            </a:r>
            <a:r>
              <a:rPr lang="en-GB" sz="3200" dirty="0"/>
              <a:t>existing processes and </a:t>
            </a:r>
            <a:r>
              <a:rPr lang="en-GB" sz="3200" dirty="0" smtClean="0"/>
              <a:t>standards.</a:t>
            </a:r>
            <a:endParaRPr lang="en-GB" sz="3200" dirty="0"/>
          </a:p>
          <a:p>
            <a:r>
              <a:rPr lang="en-GB" sz="3200" dirty="0" smtClean="0"/>
              <a:t>Gives </a:t>
            </a:r>
            <a:r>
              <a:rPr lang="en-GB" sz="3200" dirty="0"/>
              <a:t>accredited status </a:t>
            </a:r>
            <a:r>
              <a:rPr lang="en-GB" sz="3200" dirty="0" smtClean="0"/>
              <a:t>for to the lead </a:t>
            </a:r>
            <a:r>
              <a:rPr lang="en-GB" sz="3200" dirty="0"/>
              <a:t>internal </a:t>
            </a:r>
            <a:r>
              <a:rPr lang="en-GB" sz="3200" dirty="0" smtClean="0"/>
              <a:t>verifiers in the given Principal Subject Area (PSA).</a:t>
            </a:r>
            <a:endParaRPr lang="en-GB" sz="3200" dirty="0"/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 sz="2400" dirty="0"/>
          </a:p>
          <a:p>
            <a:pPr>
              <a:buFontTx/>
              <a:buNone/>
            </a:pPr>
            <a:endParaRPr lang="en-GB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5468938" cy="1539875"/>
        </p:xfrm>
        <a:graphic>
          <a:graphicData uri="http://schemas.openxmlformats.org/presentationml/2006/ole">
            <p:oleObj spid="_x0000_s3074" name="Document" r:id="rId4" imgW="5306779" imgH="149369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574" y="459864"/>
            <a:ext cx="6883400" cy="830263"/>
          </a:xfrm>
        </p:spPr>
        <p:txBody>
          <a:bodyPr/>
          <a:lstStyle/>
          <a:p>
            <a:r>
              <a:rPr lang="en-GB" sz="2800" dirty="0" smtClean="0"/>
              <a:t>Certification by Coleg Powys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1327355"/>
            <a:ext cx="8908026" cy="5251399"/>
          </a:xfrm>
        </p:spPr>
        <p:txBody>
          <a:bodyPr/>
          <a:lstStyle/>
          <a:p>
            <a:r>
              <a:rPr lang="en-GB" sz="2400" b="1" dirty="0" smtClean="0"/>
              <a:t>In order to release certification for Coleg Powys’s Learners we must:</a:t>
            </a:r>
          </a:p>
          <a:p>
            <a:pPr lvl="0"/>
            <a:r>
              <a:rPr lang="en-GB" sz="2400" dirty="0" smtClean="0"/>
              <a:t>satisfy Edexcel that Quality Review and Development objectives have been met.</a:t>
            </a:r>
          </a:p>
          <a:p>
            <a:pPr>
              <a:buNone/>
            </a:pPr>
            <a:r>
              <a:rPr lang="en-GB" sz="2400" dirty="0" smtClean="0"/>
              <a:t>	This will involve an annual Quality Review and development visit from Edexcel.</a:t>
            </a:r>
          </a:p>
          <a:p>
            <a:endParaRPr lang="en-GB" sz="2400" dirty="0" smtClean="0"/>
          </a:p>
          <a:p>
            <a:pPr lvl="0"/>
            <a:r>
              <a:rPr lang="en-GB" sz="2400" dirty="0" smtClean="0"/>
              <a:t>Ensure that Internal verification is in place and a Lead Internal verifier for each Principal subject area is accredited by Edexcel.</a:t>
            </a:r>
          </a:p>
          <a:p>
            <a:pPr lvl="0"/>
            <a:r>
              <a:rPr lang="en-GB" sz="2400" dirty="0" smtClean="0"/>
              <a:t>Ensure standards verification is successful. Random samples will be taken by Edexcel once in 4 years, to cover All Principal Subject Areas.</a:t>
            </a:r>
          </a:p>
          <a:p>
            <a:endParaRPr lang="en-GB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0" y="-155575"/>
          <a:ext cx="5468938" cy="1539875"/>
        </p:xfrm>
        <a:graphic>
          <a:graphicData uri="http://schemas.openxmlformats.org/presentationml/2006/ole">
            <p:oleObj spid="_x0000_s40962" name="Document" r:id="rId3" imgW="5306779" imgH="149369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8618" y="917063"/>
            <a:ext cx="7587175" cy="830263"/>
          </a:xfrm>
        </p:spPr>
        <p:txBody>
          <a:bodyPr/>
          <a:lstStyle/>
          <a:p>
            <a:r>
              <a:rPr lang="en-GB" dirty="0" smtClean="0"/>
              <a:t>External Quality Assurance- the checking and improvement of the Coleg Powys systems.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324465" y="1854200"/>
            <a:ext cx="8406580" cy="4872038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 smtClean="0"/>
              <a:t>Changes:</a:t>
            </a:r>
            <a:endParaRPr lang="en-GB" b="1" dirty="0"/>
          </a:p>
          <a:p>
            <a:r>
              <a:rPr lang="en-GB" sz="2400" dirty="0"/>
              <a:t>Quality Review &amp; Development </a:t>
            </a:r>
            <a:r>
              <a:rPr lang="en-GB" sz="2400" dirty="0" smtClean="0"/>
              <a:t>Process Time :October – April .</a:t>
            </a:r>
            <a:endParaRPr lang="en-GB" sz="2400" dirty="0"/>
          </a:p>
          <a:p>
            <a:r>
              <a:rPr lang="en-GB" sz="2400" dirty="0"/>
              <a:t>Annual visit by a Centre Quality Reviewer to provide guidance, development and </a:t>
            </a:r>
            <a:r>
              <a:rPr lang="en-GB" sz="2400" dirty="0" smtClean="0"/>
              <a:t>support.</a:t>
            </a:r>
            <a:endParaRPr lang="en-GB" sz="2400" dirty="0"/>
          </a:p>
          <a:p>
            <a:r>
              <a:rPr lang="en-GB" sz="2400" dirty="0" smtClean="0"/>
              <a:t>The </a:t>
            </a:r>
            <a:r>
              <a:rPr lang="en-GB" sz="2400" dirty="0"/>
              <a:t>internal verification measures must be completed successfully to release certification of all PSA programmes</a:t>
            </a:r>
          </a:p>
          <a:p>
            <a:r>
              <a:rPr lang="en-GB" sz="2400" dirty="0" smtClean="0"/>
              <a:t>Edexcel issues formalised </a:t>
            </a:r>
            <a:r>
              <a:rPr lang="en-GB" sz="2400" dirty="0"/>
              <a:t>report with action plan for improvement as </a:t>
            </a:r>
            <a:r>
              <a:rPr lang="en-GB" sz="2400" dirty="0" smtClean="0"/>
              <a:t>required.</a:t>
            </a:r>
          </a:p>
          <a:p>
            <a:r>
              <a:rPr lang="en-GB" sz="2400" dirty="0" smtClean="0"/>
              <a:t>Revised objectives and measures.</a:t>
            </a:r>
          </a:p>
          <a:p>
            <a:endParaRPr lang="en-GB" sz="2400" dirty="0"/>
          </a:p>
          <a:p>
            <a:endParaRPr lang="en-GB" sz="24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0"/>
          <a:ext cx="5468938" cy="1539875"/>
        </p:xfrm>
        <a:graphic>
          <a:graphicData uri="http://schemas.openxmlformats.org/presentationml/2006/ole">
            <p:oleObj spid="_x0000_s6146" name="Document" r:id="rId4" imgW="5306779" imgH="149369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606" y="902314"/>
            <a:ext cx="6883400" cy="830263"/>
          </a:xfrm>
        </p:spPr>
        <p:txBody>
          <a:bodyPr/>
          <a:lstStyle/>
          <a:p>
            <a:r>
              <a:rPr lang="en-GB" b="1" dirty="0" smtClean="0"/>
              <a:t>Internal </a:t>
            </a:r>
            <a:r>
              <a:rPr lang="en-GB" b="1" dirty="0"/>
              <a:t>Quality Assurance </a:t>
            </a:r>
            <a:r>
              <a:rPr lang="en-GB" b="1" dirty="0" smtClean="0"/>
              <a:t>: </a:t>
            </a:r>
            <a:r>
              <a:rPr lang="en-GB" b="1" dirty="0"/>
              <a:t>verification of assessed learner work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398207" y="1691967"/>
            <a:ext cx="8406580" cy="4872038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/>
              <a:t>Changes to be </a:t>
            </a:r>
            <a:r>
              <a:rPr lang="en-GB" b="1" dirty="0" smtClean="0"/>
              <a:t>introduced</a:t>
            </a:r>
            <a:endParaRPr lang="en-GB" dirty="0"/>
          </a:p>
          <a:p>
            <a:pPr>
              <a:buFontTx/>
              <a:buNone/>
            </a:pPr>
            <a:r>
              <a:rPr lang="en-GB" sz="2400" b="1" dirty="0"/>
              <a:t>Lead internal verifier accreditation :</a:t>
            </a:r>
          </a:p>
          <a:p>
            <a:r>
              <a:rPr lang="en-GB" sz="2400" dirty="0"/>
              <a:t>Lead internal verifier accreditation formalises existing quality management </a:t>
            </a:r>
            <a:r>
              <a:rPr lang="en-GB" sz="2400" dirty="0" smtClean="0"/>
              <a:t>at Coleg Powys. </a:t>
            </a:r>
            <a:endParaRPr lang="en-GB" sz="2400" dirty="0"/>
          </a:p>
          <a:p>
            <a:r>
              <a:rPr lang="en-GB" sz="2400" dirty="0"/>
              <a:t>Accredits </a:t>
            </a:r>
            <a:r>
              <a:rPr lang="en-GB" sz="2400" dirty="0" smtClean="0"/>
              <a:t>Coleg Powys’s </a:t>
            </a:r>
            <a:r>
              <a:rPr lang="en-GB" sz="2400" dirty="0"/>
              <a:t>IV systems at Principal Subject Area level</a:t>
            </a:r>
          </a:p>
          <a:p>
            <a:pPr>
              <a:buFontTx/>
              <a:buNone/>
            </a:pPr>
            <a:r>
              <a:rPr lang="en-GB" sz="2400" dirty="0" smtClean="0"/>
              <a:t> </a:t>
            </a:r>
            <a:endParaRPr lang="en-GB" sz="2400" dirty="0"/>
          </a:p>
          <a:p>
            <a:endParaRPr lang="en-GB" sz="2400" dirty="0"/>
          </a:p>
          <a:p>
            <a:pPr>
              <a:buFontTx/>
              <a:buNone/>
            </a:pPr>
            <a:endParaRPr lang="en-GB" sz="2400" b="1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0"/>
          <a:ext cx="5468938" cy="1539875"/>
        </p:xfrm>
        <a:graphic>
          <a:graphicData uri="http://schemas.openxmlformats.org/presentationml/2006/ole">
            <p:oleObj spid="_x0000_s7170" name="Document" r:id="rId4" imgW="5306779" imgH="149369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865" y="1035050"/>
            <a:ext cx="7776548" cy="830263"/>
          </a:xfrm>
        </p:spPr>
        <p:txBody>
          <a:bodyPr/>
          <a:lstStyle/>
          <a:p>
            <a:r>
              <a:rPr lang="en-GB" dirty="0" smtClean="0"/>
              <a:t>External Quality Assurance: Standards verification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16" y="1854200"/>
            <a:ext cx="8495071" cy="4872038"/>
          </a:xfrm>
        </p:spPr>
        <p:txBody>
          <a:bodyPr/>
          <a:lstStyle/>
          <a:p>
            <a:pPr>
              <a:buFontTx/>
              <a:buNone/>
            </a:pPr>
            <a:r>
              <a:rPr lang="en-GB" sz="3200" b="1" dirty="0" smtClean="0"/>
              <a:t>Standards verification:	÷ into 2</a:t>
            </a:r>
          </a:p>
          <a:p>
            <a:r>
              <a:rPr lang="en-GB" sz="3200" dirty="0" smtClean="0"/>
              <a:t>Provides an external check of centre assessment standards where accreditation is not in place.</a:t>
            </a:r>
          </a:p>
          <a:p>
            <a:r>
              <a:rPr lang="en-GB" sz="3200" dirty="0" smtClean="0"/>
              <a:t>Random sampling is an annual process of checking that accredited centre lead internal verifiers are performing to national standards.</a:t>
            </a:r>
          </a:p>
          <a:p>
            <a:endParaRPr lang="en-GB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0" y="0"/>
          <a:ext cx="5468938" cy="1539875"/>
        </p:xfrm>
        <a:graphic>
          <a:graphicData uri="http://schemas.openxmlformats.org/presentationml/2006/ole">
            <p:oleObj spid="_x0000_s41986" name="Document" r:id="rId3" imgW="5306779" imgH="1493690" progId="Word.Documen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wTemplate_orange">
  <a:themeElements>
    <a:clrScheme name="1_NewTemplate_orange 13">
      <a:dk1>
        <a:srgbClr val="003150"/>
      </a:dk1>
      <a:lt1>
        <a:srgbClr val="FFFFFF"/>
      </a:lt1>
      <a:dk2>
        <a:srgbClr val="AACAE6"/>
      </a:dk2>
      <a:lt2>
        <a:srgbClr val="808080"/>
      </a:lt2>
      <a:accent1>
        <a:srgbClr val="7AB800"/>
      </a:accent1>
      <a:accent2>
        <a:srgbClr val="007AC9"/>
      </a:accent2>
      <a:accent3>
        <a:srgbClr val="FFFFFF"/>
      </a:accent3>
      <a:accent4>
        <a:srgbClr val="002843"/>
      </a:accent4>
      <a:accent5>
        <a:srgbClr val="BED8AA"/>
      </a:accent5>
      <a:accent6>
        <a:srgbClr val="006EB6"/>
      </a:accent6>
      <a:hlink>
        <a:srgbClr val="D95E00"/>
      </a:hlink>
      <a:folHlink>
        <a:srgbClr val="265000"/>
      </a:folHlink>
    </a:clrScheme>
    <a:fontScheme name="1_NewTemplate_orange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NewTemplate_oran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Template_oran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Template_oran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Template_oran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Template_oran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Template_oran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Template_oran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Template_oran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Template_oran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Template_oran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Template_oran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Template_oran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Template_orange 13">
        <a:dk1>
          <a:srgbClr val="003150"/>
        </a:dk1>
        <a:lt1>
          <a:srgbClr val="FFFFFF"/>
        </a:lt1>
        <a:dk2>
          <a:srgbClr val="AACAE6"/>
        </a:dk2>
        <a:lt2>
          <a:srgbClr val="808080"/>
        </a:lt2>
        <a:accent1>
          <a:srgbClr val="7AB800"/>
        </a:accent1>
        <a:accent2>
          <a:srgbClr val="007AC9"/>
        </a:accent2>
        <a:accent3>
          <a:srgbClr val="FFFFFF"/>
        </a:accent3>
        <a:accent4>
          <a:srgbClr val="002843"/>
        </a:accent4>
        <a:accent5>
          <a:srgbClr val="BED8AA"/>
        </a:accent5>
        <a:accent6>
          <a:srgbClr val="006EB6"/>
        </a:accent6>
        <a:hlink>
          <a:srgbClr val="D95E00"/>
        </a:hlink>
        <a:folHlink>
          <a:srgbClr val="265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Template_orange 14">
        <a:dk1>
          <a:srgbClr val="003150"/>
        </a:dk1>
        <a:lt1>
          <a:srgbClr val="FFFFFF"/>
        </a:lt1>
        <a:dk2>
          <a:srgbClr val="AACAE6"/>
        </a:dk2>
        <a:lt2>
          <a:srgbClr val="808080"/>
        </a:lt2>
        <a:accent1>
          <a:srgbClr val="7AB800"/>
        </a:accent1>
        <a:accent2>
          <a:srgbClr val="007AC9"/>
        </a:accent2>
        <a:accent3>
          <a:srgbClr val="FFFFFF"/>
        </a:accent3>
        <a:accent4>
          <a:srgbClr val="002843"/>
        </a:accent4>
        <a:accent5>
          <a:srgbClr val="BED8AA"/>
        </a:accent5>
        <a:accent6>
          <a:srgbClr val="006EB6"/>
        </a:accent6>
        <a:hlink>
          <a:srgbClr val="D95E00"/>
        </a:hlink>
        <a:folHlink>
          <a:srgbClr val="D5E6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Template_orange 15">
        <a:dk1>
          <a:srgbClr val="003150"/>
        </a:dk1>
        <a:lt1>
          <a:srgbClr val="FFFFFF"/>
        </a:lt1>
        <a:dk2>
          <a:srgbClr val="AACAE6"/>
        </a:dk2>
        <a:lt2>
          <a:srgbClr val="808080"/>
        </a:lt2>
        <a:accent1>
          <a:srgbClr val="003150"/>
        </a:accent1>
        <a:accent2>
          <a:srgbClr val="007AC9"/>
        </a:accent2>
        <a:accent3>
          <a:srgbClr val="FFFFFF"/>
        </a:accent3>
        <a:accent4>
          <a:srgbClr val="002843"/>
        </a:accent4>
        <a:accent5>
          <a:srgbClr val="AAADB3"/>
        </a:accent5>
        <a:accent6>
          <a:srgbClr val="006EB6"/>
        </a:accent6>
        <a:hlink>
          <a:srgbClr val="D95E00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Template_orange 16">
        <a:dk1>
          <a:srgbClr val="003150"/>
        </a:dk1>
        <a:lt1>
          <a:srgbClr val="FFFFFF"/>
        </a:lt1>
        <a:dk2>
          <a:srgbClr val="AACAE6"/>
        </a:dk2>
        <a:lt2>
          <a:srgbClr val="9CAAB2"/>
        </a:lt2>
        <a:accent1>
          <a:srgbClr val="003150"/>
        </a:accent1>
        <a:accent2>
          <a:srgbClr val="007AC9"/>
        </a:accent2>
        <a:accent3>
          <a:srgbClr val="FFFFFF"/>
        </a:accent3>
        <a:accent4>
          <a:srgbClr val="002843"/>
        </a:accent4>
        <a:accent5>
          <a:srgbClr val="AAADB3"/>
        </a:accent5>
        <a:accent6>
          <a:srgbClr val="006EB6"/>
        </a:accent6>
        <a:hlink>
          <a:srgbClr val="D95E00"/>
        </a:hlink>
        <a:folHlink>
          <a:srgbClr val="7AB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2867</TotalTime>
  <Words>887</Words>
  <Application>Microsoft Office PowerPoint</Application>
  <PresentationFormat>On-screen Show (4:3)</PresentationFormat>
  <Paragraphs>120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1_NewTemplate_orange</vt:lpstr>
      <vt:lpstr>Document</vt:lpstr>
      <vt:lpstr>The Qualifications and Credit Framework (QCF)   ‘Making BTEC Qualifications   Work ’ for Coleg Powys</vt:lpstr>
      <vt:lpstr>Slide 2</vt:lpstr>
      <vt:lpstr>The Old and the New</vt:lpstr>
      <vt:lpstr>Slide 4</vt:lpstr>
      <vt:lpstr>Main changes in the BTEC Model </vt:lpstr>
      <vt:lpstr>Certification by Coleg Powys </vt:lpstr>
      <vt:lpstr>External Quality Assurance- the checking and improvement of the Coleg Powys systems.   </vt:lpstr>
      <vt:lpstr>Internal Quality Assurance : verification of assessed learner work</vt:lpstr>
      <vt:lpstr>External Quality Assurance: Standards verification </vt:lpstr>
      <vt:lpstr>What changes has Coleg Powys introduced?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Lana</dc:creator>
  <cp:lastModifiedBy>cdublo10</cp:lastModifiedBy>
  <cp:revision>279</cp:revision>
  <dcterms:created xsi:type="dcterms:W3CDTF">2009-01-30T15:39:27Z</dcterms:created>
  <dcterms:modified xsi:type="dcterms:W3CDTF">2010-09-17T08:18:55Z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-318046166</vt:i4>
  </property>
  <property fmtid="{D5CDD505-2E9C-101B-9397-08002B2CF9AE}" pid="3" name="_NewReviewCycle">
    <vt:lpwstr/>
  </property>
  <property fmtid="{D5CDD505-2E9C-101B-9397-08002B2CF9AE}" pid="4" name="_EmailSubject">
    <vt:lpwstr>PowerPoint presentations for Moodle.</vt:lpwstr>
  </property>
  <property fmtid="{D5CDD505-2E9C-101B-9397-08002B2CF9AE}" pid="5" name="_AuthorEmail">
    <vt:lpwstr>charles.dublon@coleg-powys.ac.uk</vt:lpwstr>
  </property>
  <property fmtid="{D5CDD505-2E9C-101B-9397-08002B2CF9AE}" pid="6" name="_AuthorEmailDisplayName">
    <vt:lpwstr>Dr. Charles Dublon</vt:lpwstr>
  </property>
</Properties>
</file>