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76" r:id="rId2"/>
    <p:sldId id="373" r:id="rId3"/>
    <p:sldId id="324" r:id="rId4"/>
    <p:sldId id="372" r:id="rId5"/>
    <p:sldId id="366" r:id="rId6"/>
    <p:sldId id="371" r:id="rId7"/>
    <p:sldId id="370" r:id="rId8"/>
    <p:sldId id="363" r:id="rId9"/>
    <p:sldId id="338" r:id="rId10"/>
    <p:sldId id="365" r:id="rId11"/>
    <p:sldId id="328" r:id="rId12"/>
    <p:sldId id="364" r:id="rId13"/>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DDED"/>
    <a:srgbClr val="074349"/>
    <a:srgbClr val="E72909"/>
    <a:srgbClr val="4D0E03"/>
    <a:srgbClr val="D95E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3924" autoAdjust="0"/>
  </p:normalViewPr>
  <p:slideViewPr>
    <p:cSldViewPr snapToGrid="0">
      <p:cViewPr varScale="1">
        <p:scale>
          <a:sx n="70" d="100"/>
          <a:sy n="70" d="100"/>
        </p:scale>
        <p:origin x="-486" y="48"/>
      </p:cViewPr>
      <p:guideLst>
        <p:guide orient="horz" pos="2558"/>
        <p:guide pos="2148"/>
      </p:guideLst>
    </p:cSldViewPr>
  </p:slideViewPr>
  <p:notesTextViewPr>
    <p:cViewPr>
      <p:scale>
        <a:sx n="100" d="100"/>
        <a:sy n="100" d="100"/>
      </p:scale>
      <p:origin x="0" y="0"/>
    </p:cViewPr>
  </p:notesTextViewPr>
  <p:notesViewPr>
    <p:cSldViewPr snapToGrid="0">
      <p:cViewPr>
        <p:scale>
          <a:sx n="100" d="100"/>
          <a:sy n="100" d="100"/>
        </p:scale>
        <p:origin x="-864" y="1986"/>
      </p:cViewPr>
      <p:guideLst>
        <p:guide orient="horz" pos="2880"/>
        <p:guide pos="2160"/>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r>
              <a:rPr lang="en-GB" smtClean="0"/>
              <a:t>BTEC Staff Development  Internal verification</a:t>
            </a:r>
            <a:endParaRPr lang="en-GB"/>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15D5C4F-C392-4B24-AD7E-C96C12EEE172}" type="datetime1">
              <a:rPr lang="en-GB" smtClean="0"/>
              <a:pPr/>
              <a:t>16/09/2010</a:t>
            </a:fld>
            <a:endParaRPr lang="en-GB"/>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r>
              <a:rPr lang="en-GB" smtClean="0"/>
              <a:t>© Dr. Charles Dublon</a:t>
            </a:r>
            <a:endParaRPr lang="en-GB"/>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CCD9168-54F4-4AEF-81F1-19D0A8C10340}" type="slidenum">
              <a:rPr lang="en-GB"/>
              <a:pPr/>
              <a:t>‹#›</a:t>
            </a:fld>
            <a:endParaRPr lang="en-GB"/>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smtClean="0"/>
            </a:lvl1pPr>
          </a:lstStyle>
          <a:p>
            <a:pPr>
              <a:defRPr/>
            </a:pPr>
            <a:r>
              <a:rPr lang="en-GB" smtClean="0"/>
              <a:t>BTEC Staff Development  Internal verification</a:t>
            </a: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smtClean="0"/>
            </a:lvl1pPr>
          </a:lstStyle>
          <a:p>
            <a:pPr>
              <a:defRPr/>
            </a:pPr>
            <a:fld id="{EE81CA5D-D02E-4FEC-B3FF-A79845C120E0}" type="datetime1">
              <a:rPr lang="en-GB" smtClean="0"/>
              <a:pPr>
                <a:defRPr/>
              </a:pPr>
              <a:t>16/09/2010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smtClean="0"/>
            </a:lvl1pPr>
          </a:lstStyle>
          <a:p>
            <a:pPr>
              <a:defRPr/>
            </a:pPr>
            <a:r>
              <a:rPr lang="en-GB" smtClean="0"/>
              <a:t>© Dr. Charles Dublon</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hangingPunct="1">
              <a:defRPr sz="1200" smtClean="0"/>
            </a:lvl1pPr>
          </a:lstStyle>
          <a:p>
            <a:pPr>
              <a:defRPr/>
            </a:pPr>
            <a:fld id="{FF1B063D-3FAA-45B4-87D8-D76DCA407D75}" type="slidenum">
              <a:rPr lang="en-GB"/>
              <a:pPr>
                <a:defRPr/>
              </a:pPr>
              <a:t>‹#›</a:t>
            </a:fld>
            <a:endParaRPr lang="en-GB"/>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Arial" charset="0"/>
      </a:defRPr>
    </a:lvl1pPr>
    <a:lvl2pPr marL="457200" algn="l" rtl="0" fontAlgn="base">
      <a:spcBef>
        <a:spcPct val="30000"/>
      </a:spcBef>
      <a:spcAft>
        <a:spcPct val="0"/>
      </a:spcAft>
      <a:defRPr sz="1200" kern="1200">
        <a:solidFill>
          <a:schemeClr val="tx1"/>
        </a:solidFill>
        <a:latin typeface="+mn-lt"/>
        <a:ea typeface="+mn-ea"/>
        <a:cs typeface="Arial" charset="0"/>
      </a:defRPr>
    </a:lvl2pPr>
    <a:lvl3pPr marL="914400" algn="l" rtl="0" fontAlgn="base">
      <a:spcBef>
        <a:spcPct val="30000"/>
      </a:spcBef>
      <a:spcAft>
        <a:spcPct val="0"/>
      </a:spcAft>
      <a:defRPr sz="1200" kern="1200">
        <a:solidFill>
          <a:schemeClr val="tx1"/>
        </a:solidFill>
        <a:latin typeface="+mn-lt"/>
        <a:ea typeface="+mn-ea"/>
        <a:cs typeface="Arial" charset="0"/>
      </a:defRPr>
    </a:lvl3pPr>
    <a:lvl4pPr marL="1371600" algn="l" rtl="0" fontAlgn="base">
      <a:spcBef>
        <a:spcPct val="30000"/>
      </a:spcBef>
      <a:spcAft>
        <a:spcPct val="0"/>
      </a:spcAft>
      <a:defRPr sz="1200" kern="1200">
        <a:solidFill>
          <a:schemeClr val="tx1"/>
        </a:solidFill>
        <a:latin typeface="+mn-lt"/>
        <a:ea typeface="+mn-ea"/>
        <a:cs typeface="Arial" charset="0"/>
      </a:defRPr>
    </a:lvl4pPr>
    <a:lvl5pPr marL="1828800" algn="l" rtl="0" fontAlgn="base">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Rot="1" noChangeAspect="1" noTextEdit="1"/>
          </p:cNvSpPr>
          <p:nvPr>
            <p:ph type="sldImg"/>
          </p:nvPr>
        </p:nvSpPr>
        <p:spPr bwMode="auto">
          <a:noFill/>
          <a:ln>
            <a:solidFill>
              <a:srgbClr val="000000"/>
            </a:solidFill>
            <a:miter lim="800000"/>
            <a:headEnd/>
            <a:tailEnd/>
          </a:ln>
        </p:spPr>
      </p:sp>
      <p:sp>
        <p:nvSpPr>
          <p:cNvPr id="2007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idx="10"/>
          </p:nvPr>
        </p:nvSpPr>
        <p:spPr/>
        <p:txBody>
          <a:bodyPr/>
          <a:lstStyle/>
          <a:p>
            <a:pPr>
              <a:defRPr/>
            </a:pPr>
            <a:fld id="{2EAE4CC8-5A9A-45E1-A4E6-7A8C174774EB}"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Rot="1" noChangeAspect="1" noTextEdit="1"/>
          </p:cNvSpPr>
          <p:nvPr>
            <p:ph type="sldImg"/>
          </p:nvPr>
        </p:nvSpPr>
        <p:spPr bwMode="auto">
          <a:noFill/>
          <a:ln>
            <a:solidFill>
              <a:srgbClr val="000000"/>
            </a:solidFill>
            <a:miter lim="800000"/>
            <a:headEnd/>
            <a:tailEnd/>
          </a:ln>
        </p:spPr>
      </p:sp>
      <p:sp>
        <p:nvSpPr>
          <p:cNvPr id="329731"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Also acts as a summary to section</a:t>
            </a:r>
          </a:p>
        </p:txBody>
      </p:sp>
      <p:sp>
        <p:nvSpPr>
          <p:cNvPr id="4" name="Date Placeholder 3"/>
          <p:cNvSpPr>
            <a:spLocks noGrp="1"/>
          </p:cNvSpPr>
          <p:nvPr>
            <p:ph type="dt" idx="10"/>
          </p:nvPr>
        </p:nvSpPr>
        <p:spPr/>
        <p:txBody>
          <a:bodyPr/>
          <a:lstStyle/>
          <a:p>
            <a:pPr>
              <a:defRPr/>
            </a:pPr>
            <a:fld id="{6F45699F-28CE-4C4E-B45F-4E80E3143848}"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Rot="1" noChangeAspect="1" noTextEdit="1"/>
          </p:cNvSpPr>
          <p:nvPr>
            <p:ph type="sldImg"/>
          </p:nvPr>
        </p:nvSpPr>
        <p:spPr bwMode="auto">
          <a:noFill/>
          <a:ln>
            <a:solidFill>
              <a:srgbClr val="000000"/>
            </a:solidFill>
            <a:miter lim="800000"/>
            <a:headEnd/>
            <a:tailEnd/>
          </a:ln>
        </p:spPr>
      </p:sp>
      <p:sp>
        <p:nvSpPr>
          <p:cNvPr id="226307"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endParaRPr lang="en-US" smtClean="0"/>
          </a:p>
        </p:txBody>
      </p:sp>
      <p:sp>
        <p:nvSpPr>
          <p:cNvPr id="4" name="Date Placeholder 3"/>
          <p:cNvSpPr>
            <a:spLocks noGrp="1"/>
          </p:cNvSpPr>
          <p:nvPr>
            <p:ph type="dt" idx="10"/>
          </p:nvPr>
        </p:nvSpPr>
        <p:spPr/>
        <p:txBody>
          <a:bodyPr/>
          <a:lstStyle/>
          <a:p>
            <a:pPr>
              <a:defRPr/>
            </a:pPr>
            <a:fld id="{514E8290-324E-4AF0-B99D-0A8E2989D972}"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8" name="Rectangle 2"/>
          <p:cNvSpPr>
            <a:spLocks noGrp="1" noRot="1" noChangeAspect="1" noTextEdit="1"/>
          </p:cNvSpPr>
          <p:nvPr>
            <p:ph type="sldImg"/>
          </p:nvPr>
        </p:nvSpPr>
        <p:spPr bwMode="auto">
          <a:noFill/>
          <a:ln>
            <a:solidFill>
              <a:srgbClr val="000000"/>
            </a:solidFill>
            <a:miter lim="800000"/>
            <a:headEnd/>
            <a:tailEnd/>
          </a:ln>
        </p:spPr>
      </p:sp>
      <p:sp>
        <p:nvSpPr>
          <p:cNvPr id="336899" name="Rectangle 3"/>
          <p:cNvSpPr>
            <a:spLocks noGrp="1"/>
          </p:cNvSpPr>
          <p:nvPr>
            <p:ph type="body" idx="1"/>
          </p:nvPr>
        </p:nvSpPr>
        <p:spPr bwMode="auto">
          <a:noFill/>
        </p:spPr>
        <p:txBody>
          <a:bodyPr wrap="square" numCol="1" anchor="t" anchorCtr="0" compatLnSpc="1">
            <a:prstTxWarp prst="textNoShape">
              <a:avLst/>
            </a:prstTxWarp>
          </a:bodyPr>
          <a:lstStyle/>
          <a:p>
            <a:pPr>
              <a:lnSpc>
                <a:spcPct val="90000"/>
              </a:lnSpc>
              <a:buFontTx/>
              <a:buChar char="•"/>
            </a:pPr>
            <a:r>
              <a:rPr lang="en-GB" smtClean="0"/>
              <a:t>Centres will need to have lead internal verifiers for each PSA and may need support in understanding which programmes are in the different PSAs</a:t>
            </a:r>
          </a:p>
          <a:p>
            <a:pPr>
              <a:lnSpc>
                <a:spcPct val="90000"/>
              </a:lnSpc>
              <a:buFontTx/>
              <a:buChar char="•"/>
            </a:pPr>
            <a:r>
              <a:rPr lang="en-GB" smtClean="0"/>
              <a:t>Go through specific handout listing all Principal Subject Areas in pack.  Answer any relevant questions as this is assimilated and discussed.</a:t>
            </a:r>
          </a:p>
          <a:p>
            <a:pPr>
              <a:lnSpc>
                <a:spcPct val="90000"/>
              </a:lnSpc>
              <a:buFontTx/>
              <a:buChar char="•"/>
            </a:pPr>
            <a:r>
              <a:rPr lang="en-GB" smtClean="0"/>
              <a:t>Induction will be mainly on line except less experienced centres will be invited to face to face events.  Summary on next slide. Further details to follow.</a:t>
            </a:r>
          </a:p>
          <a:p>
            <a:pPr>
              <a:lnSpc>
                <a:spcPct val="90000"/>
              </a:lnSpc>
              <a:buFontTx/>
              <a:buChar char="•"/>
            </a:pPr>
            <a:r>
              <a:rPr lang="en-GB" smtClean="0"/>
              <a:t>It will be important for lead IVs to cascade information from induction training and standardise subject team.</a:t>
            </a:r>
          </a:p>
          <a:p>
            <a:pPr>
              <a:lnSpc>
                <a:spcPct val="90000"/>
              </a:lnSpc>
              <a:buFontTx/>
              <a:buChar char="•"/>
            </a:pPr>
            <a:r>
              <a:rPr lang="en-GB" smtClean="0"/>
              <a:t>Lead IVs can register for OSCA2 screens any time following approval of qualifications (auto programme numbers end April for equivalent quals – new approval for any new quals being delivered) but can only access training exs and assessments following registration of learners</a:t>
            </a:r>
          </a:p>
          <a:p>
            <a:pPr>
              <a:lnSpc>
                <a:spcPct val="90000"/>
              </a:lnSpc>
              <a:buFontTx/>
              <a:buChar char="•"/>
            </a:pPr>
            <a:r>
              <a:rPr lang="en-GB" smtClean="0"/>
              <a:t>Details for registering on OSCA2 and accessing exercises on presentation slides handout in pack.</a:t>
            </a:r>
          </a:p>
          <a:p>
            <a:pPr>
              <a:lnSpc>
                <a:spcPct val="90000"/>
              </a:lnSpc>
              <a:buFontTx/>
              <a:buChar char="•"/>
            </a:pPr>
            <a:r>
              <a:rPr lang="en-GB" smtClean="0"/>
              <a:t>Lead IVs will need to decide which OSCA2 window to use to complete on line assessments.  Our advice would be to attempt as early as possible.  Only one window can be attempted and if unsuccessful then standards verification takes place.  SV sampling will need to be achieved to gain accreditation. More details later.</a:t>
            </a:r>
          </a:p>
          <a:p>
            <a:pPr>
              <a:lnSpc>
                <a:spcPct val="90000"/>
              </a:lnSpc>
              <a:buFontTx/>
              <a:buChar char="•"/>
            </a:pPr>
            <a:r>
              <a:rPr lang="en-GB" smtClean="0"/>
              <a:t>It will be good practice to complete the training exercise(s) before attempting the actual assessment, and the training ex can be used for standardising team members.</a:t>
            </a:r>
          </a:p>
        </p:txBody>
      </p:sp>
      <p:sp>
        <p:nvSpPr>
          <p:cNvPr id="4" name="Date Placeholder 3"/>
          <p:cNvSpPr>
            <a:spLocks noGrp="1"/>
          </p:cNvSpPr>
          <p:nvPr>
            <p:ph type="dt" idx="10"/>
          </p:nvPr>
        </p:nvSpPr>
        <p:spPr/>
        <p:txBody>
          <a:bodyPr/>
          <a:lstStyle/>
          <a:p>
            <a:pPr>
              <a:defRPr/>
            </a:pPr>
            <a:fld id="{7730E1F0-334D-4F58-96C5-232E5F916F15}"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Rot="1" noChangeAspect="1" noTextEdit="1"/>
          </p:cNvSpPr>
          <p:nvPr>
            <p:ph type="sldImg"/>
          </p:nvPr>
        </p:nvSpPr>
        <p:spPr bwMode="auto">
          <a:noFill/>
          <a:ln>
            <a:solidFill>
              <a:srgbClr val="000000"/>
            </a:solidFill>
            <a:miter lim="800000"/>
            <a:headEnd/>
            <a:tailEnd/>
          </a:ln>
        </p:spPr>
      </p:sp>
      <p:sp>
        <p:nvSpPr>
          <p:cNvPr id="357379" name="Rectangle 3"/>
          <p:cNvSpPr>
            <a:spLocks noGrp="1"/>
          </p:cNvSpPr>
          <p:nvPr>
            <p:ph type="body" idx="1"/>
          </p:nvPr>
        </p:nvSpPr>
        <p:spPr bwMode="auto">
          <a:noFill/>
        </p:spPr>
        <p:txBody>
          <a:bodyPr wrap="square" numCol="1" anchor="t" anchorCtr="0" compatLnSpc="1">
            <a:prstTxWarp prst="textNoShape">
              <a:avLst/>
            </a:prstTxWarp>
          </a:bodyPr>
          <a:lstStyle/>
          <a:p>
            <a:pPr>
              <a:buFontTx/>
              <a:buChar char="•"/>
            </a:pPr>
            <a:r>
              <a:rPr lang="en-GB" smtClean="0"/>
              <a:t>It will be good practice to complete the training exercise(s) before attempting the actual assessment, and the training ex can be used for standardising team members.</a:t>
            </a:r>
          </a:p>
          <a:p>
            <a:endParaRPr lang="en-GB" smtClean="0"/>
          </a:p>
          <a:p>
            <a:pPr>
              <a:buFontTx/>
              <a:buChar char="•"/>
            </a:pPr>
            <a:r>
              <a:rPr lang="en-GB" smtClean="0"/>
              <a:t>Formal assessment follows – later screens will show format of materials included for the on line assessment</a:t>
            </a:r>
          </a:p>
          <a:p>
            <a:pPr>
              <a:buFontTx/>
              <a:buChar char="•"/>
            </a:pPr>
            <a:r>
              <a:rPr lang="en-GB" smtClean="0"/>
              <a:t>Random standards verification sampling can take place any time during accreditation and centres need to be ready if this is requested.</a:t>
            </a:r>
          </a:p>
          <a:p>
            <a:pPr>
              <a:buFontTx/>
              <a:buChar char="•"/>
            </a:pPr>
            <a:r>
              <a:rPr lang="en-GB" smtClean="0"/>
              <a:t>The lead internal verifier does NOT have to carry out all IV.  IV sampling will depend on the number of programmes delivered within the PSA. It is expected that rigorous internal verification practice is implemented by all staff.</a:t>
            </a:r>
          </a:p>
          <a:p>
            <a:pPr>
              <a:buFontTx/>
              <a:buChar char="•"/>
            </a:pPr>
            <a:endParaRPr lang="en-GB" smtClean="0"/>
          </a:p>
          <a:p>
            <a:endParaRPr lang="en-GB" smtClean="0"/>
          </a:p>
          <a:p>
            <a:endParaRPr lang="en-GB" smtClean="0"/>
          </a:p>
          <a:p>
            <a:endParaRPr lang="en-GB" smtClean="0"/>
          </a:p>
          <a:p>
            <a:endParaRPr lang="en-GB" smtClean="0"/>
          </a:p>
          <a:p>
            <a:endParaRPr lang="en-GB" smtClean="0"/>
          </a:p>
        </p:txBody>
      </p:sp>
      <p:sp>
        <p:nvSpPr>
          <p:cNvPr id="4" name="Date Placeholder 3"/>
          <p:cNvSpPr>
            <a:spLocks noGrp="1"/>
          </p:cNvSpPr>
          <p:nvPr>
            <p:ph type="dt" idx="10"/>
          </p:nvPr>
        </p:nvSpPr>
        <p:spPr/>
        <p:txBody>
          <a:bodyPr/>
          <a:lstStyle/>
          <a:p>
            <a:pPr>
              <a:defRPr/>
            </a:pPr>
            <a:fld id="{BF900E4C-D9E2-404F-A711-467EA8C8C5C0}"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Rot="1" noChangeAspect="1" noTextEdit="1"/>
          </p:cNvSpPr>
          <p:nvPr>
            <p:ph type="sldImg"/>
          </p:nvPr>
        </p:nvSpPr>
        <p:spPr bwMode="auto">
          <a:noFill/>
          <a:ln>
            <a:solidFill>
              <a:srgbClr val="000000"/>
            </a:solidFill>
            <a:miter lim="800000"/>
            <a:headEnd/>
            <a:tailEnd/>
          </a:ln>
        </p:spPr>
      </p:sp>
      <p:sp>
        <p:nvSpPr>
          <p:cNvPr id="35533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Date Placeholder 3"/>
          <p:cNvSpPr>
            <a:spLocks noGrp="1"/>
          </p:cNvSpPr>
          <p:nvPr>
            <p:ph type="dt" idx="10"/>
          </p:nvPr>
        </p:nvSpPr>
        <p:spPr/>
        <p:txBody>
          <a:bodyPr/>
          <a:lstStyle/>
          <a:p>
            <a:pPr>
              <a:defRPr/>
            </a:pPr>
            <a:fld id="{8D1178E3-7A9C-4AD5-B661-5A4796A3FCFF}"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spect="1" noTextEdit="1"/>
          </p:cNvSpPr>
          <p:nvPr>
            <p:ph type="sldImg"/>
          </p:nvPr>
        </p:nvSpPr>
        <p:spPr bwMode="auto">
          <a:noFill/>
          <a:ln>
            <a:solidFill>
              <a:srgbClr val="000000"/>
            </a:solidFill>
            <a:miter lim="800000"/>
            <a:headEnd/>
            <a:tailEnd/>
          </a:ln>
        </p:spPr>
      </p:sp>
      <p:sp>
        <p:nvSpPr>
          <p:cNvPr id="327683"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a:p>
            <a:r>
              <a:rPr lang="en-GB" smtClean="0"/>
              <a:t>Lead IVs will carry out standardisation at the highest level delivered within the PSA and, if successful, will accredit certification for all levels. </a:t>
            </a:r>
          </a:p>
          <a:p>
            <a:r>
              <a:rPr lang="en-GB" smtClean="0"/>
              <a:t>At the moment there are plans for two exercises at each level on completed units.</a:t>
            </a:r>
          </a:p>
          <a:p>
            <a:r>
              <a:rPr lang="en-GB" smtClean="0"/>
              <a:t>Personal &amp; Social Development/Vocational Studies only exists at FL.</a:t>
            </a:r>
          </a:p>
        </p:txBody>
      </p:sp>
      <p:sp>
        <p:nvSpPr>
          <p:cNvPr id="4" name="Date Placeholder 3"/>
          <p:cNvSpPr>
            <a:spLocks noGrp="1"/>
          </p:cNvSpPr>
          <p:nvPr>
            <p:ph type="dt" idx="10"/>
          </p:nvPr>
        </p:nvSpPr>
        <p:spPr/>
        <p:txBody>
          <a:bodyPr/>
          <a:lstStyle/>
          <a:p>
            <a:pPr>
              <a:defRPr/>
            </a:pPr>
            <a:fld id="{F75D05F3-23BF-4EF9-B71E-F076BDAEB70D}"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spect="1" noTextEdit="1"/>
          </p:cNvSpPr>
          <p:nvPr>
            <p:ph type="sldImg"/>
          </p:nvPr>
        </p:nvSpPr>
        <p:spPr bwMode="auto">
          <a:noFill/>
          <a:ln>
            <a:solidFill>
              <a:srgbClr val="000000"/>
            </a:solidFill>
            <a:miter lim="800000"/>
            <a:headEnd/>
            <a:tailEnd/>
          </a:ln>
        </p:spPr>
      </p:sp>
      <p:sp>
        <p:nvSpPr>
          <p:cNvPr id="274435"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a:r>
              <a:rPr lang="en-GB" smtClean="0">
                <a:latin typeface="Trebuchet MS" pitchFamily="34" charset="0"/>
              </a:rPr>
              <a:t>Summary of process</a:t>
            </a:r>
          </a:p>
          <a:p>
            <a:pPr marL="228600" indent="-228600"/>
            <a:r>
              <a:rPr lang="en-GB" smtClean="0">
                <a:latin typeface="Trebuchet MS" pitchFamily="34" charset="0"/>
              </a:rPr>
              <a:t>Suggest give reminder of Accreditation given to lead IV and outcome if leaves.  The current year accredited would allow certification in the PSA provided of course QRD released; the responsibilities of the lead IV would need to be given to another member of team and OSCA2 will need to be taken in the following year.  The accreditation would then start again – current year + 3 years</a:t>
            </a:r>
          </a:p>
        </p:txBody>
      </p:sp>
      <p:sp>
        <p:nvSpPr>
          <p:cNvPr id="4" name="Date Placeholder 3"/>
          <p:cNvSpPr>
            <a:spLocks noGrp="1"/>
          </p:cNvSpPr>
          <p:nvPr>
            <p:ph type="dt" idx="10"/>
          </p:nvPr>
        </p:nvSpPr>
        <p:spPr/>
        <p:txBody>
          <a:bodyPr/>
          <a:lstStyle/>
          <a:p>
            <a:pPr>
              <a:defRPr/>
            </a:pPr>
            <a:fld id="{47816A2B-9CDB-4F20-AB48-119282BBEF2B}"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TextEdit="1"/>
          </p:cNvSpPr>
          <p:nvPr>
            <p:ph type="sldImg"/>
          </p:nvPr>
        </p:nvSpPr>
        <p:spPr bwMode="auto">
          <a:noFill/>
          <a:ln>
            <a:solidFill>
              <a:srgbClr val="000000"/>
            </a:solidFill>
            <a:miter lim="800000"/>
            <a:headEnd/>
            <a:tailEnd/>
          </a:ln>
        </p:spPr>
      </p:sp>
      <p:sp>
        <p:nvSpPr>
          <p:cNvPr id="332803" name="Rectangle 3"/>
          <p:cNvSpPr>
            <a:spLocks noGrp="1"/>
          </p:cNvSpPr>
          <p:nvPr>
            <p:ph type="body" idx="1"/>
          </p:nvPr>
        </p:nvSpPr>
        <p:spPr bwMode="auto">
          <a:noFill/>
        </p:spPr>
        <p:txBody>
          <a:bodyPr wrap="square" numCol="1" anchor="t" anchorCtr="0" compatLnSpc="1">
            <a:prstTxWarp prst="textNoShape">
              <a:avLst/>
            </a:prstTxWarp>
          </a:bodyPr>
          <a:lstStyle/>
          <a:p>
            <a:pPr marL="228600" indent="-228600"/>
            <a:r>
              <a:rPr lang="en-GB" smtClean="0">
                <a:latin typeface="Trebuchet MS" pitchFamily="34" charset="0"/>
              </a:rPr>
              <a:t>The diagram illustrates how the sampling process works:</a:t>
            </a:r>
          </a:p>
          <a:p>
            <a:pPr marL="228600" indent="-228600">
              <a:buFontTx/>
              <a:buAutoNum type="arabicPeriod"/>
            </a:pPr>
            <a:r>
              <a:rPr lang="en-GB" smtClean="0">
                <a:latin typeface="Trebuchet MS" pitchFamily="34" charset="0"/>
              </a:rPr>
              <a:t>The Standards Verifier negotiates a sample with the centre.</a:t>
            </a:r>
          </a:p>
          <a:p>
            <a:pPr marL="228600" indent="-228600">
              <a:buFontTx/>
              <a:buAutoNum type="arabicPeriod"/>
            </a:pPr>
            <a:r>
              <a:rPr lang="en-GB" smtClean="0">
                <a:latin typeface="Trebuchet MS" pitchFamily="34" charset="0"/>
              </a:rPr>
              <a:t>If assessment is judged to be accurate, then certification is released and the Lead IV is accredited for the full period.</a:t>
            </a:r>
          </a:p>
          <a:p>
            <a:pPr marL="228600" indent="-228600">
              <a:buFontTx/>
              <a:buAutoNum type="arabicPeriod"/>
            </a:pPr>
            <a:r>
              <a:rPr lang="en-GB" smtClean="0">
                <a:latin typeface="Trebuchet MS" pitchFamily="34" charset="0"/>
              </a:rPr>
              <a:t>If assessment is inaccurate, the Standards Verifier will block certification and negotiate a re-sample.</a:t>
            </a:r>
          </a:p>
          <a:p>
            <a:pPr marL="228600" indent="-228600">
              <a:buFontTx/>
              <a:buAutoNum type="arabicPeriod"/>
            </a:pPr>
            <a:r>
              <a:rPr lang="en-GB" smtClean="0">
                <a:latin typeface="Trebuchet MS" pitchFamily="34" charset="0"/>
              </a:rPr>
              <a:t>If the resample is judged to be accurately assessed, certification will be released for the current year. Lead IV standardisation will be required in the following year.</a:t>
            </a:r>
          </a:p>
          <a:p>
            <a:pPr marL="228600" indent="-228600">
              <a:buFontTx/>
              <a:buAutoNum type="arabicPeriod"/>
            </a:pPr>
            <a:r>
              <a:rPr lang="en-GB" smtClean="0">
                <a:latin typeface="Trebuchet MS" pitchFamily="34" charset="0"/>
              </a:rPr>
              <a:t>If the resample is blocked, the relevant Regional Quality Manager intervenes, meeting with the centre staff and agreeing remedial action. Once the remedial action is completed satisfactorily, the Regional Quality Manager can release certification for the current year. Lead IV standardisation will be required in the following year.</a:t>
            </a:r>
          </a:p>
          <a:p>
            <a:pPr marL="228600" indent="-228600">
              <a:buFontTx/>
              <a:buAutoNum type="arabicPeriod"/>
            </a:pPr>
            <a:r>
              <a:rPr lang="en-GB" smtClean="0">
                <a:latin typeface="Trebuchet MS" pitchFamily="34" charset="0"/>
              </a:rPr>
              <a:t>If a centre does not attempt or complete the Lead IV standardisation, Standards Verification can only release the current year, and Lead IV standardisation will be required in the following year.</a:t>
            </a:r>
          </a:p>
          <a:p>
            <a:pPr marL="228600" indent="-228600">
              <a:buFontTx/>
              <a:buAutoNum type="arabicPeriod"/>
            </a:pPr>
            <a:endParaRPr lang="en-GB" smtClean="0">
              <a:latin typeface="Trebuchet MS" pitchFamily="34" charset="0"/>
            </a:endParaRPr>
          </a:p>
          <a:p>
            <a:pPr marL="228600" indent="-228600"/>
            <a:endParaRPr lang="en-GB" smtClean="0">
              <a:latin typeface="Trebuchet MS" pitchFamily="34" charset="0"/>
            </a:endParaRPr>
          </a:p>
        </p:txBody>
      </p:sp>
      <p:sp>
        <p:nvSpPr>
          <p:cNvPr id="4" name="Date Placeholder 3"/>
          <p:cNvSpPr>
            <a:spLocks noGrp="1"/>
          </p:cNvSpPr>
          <p:nvPr>
            <p:ph type="dt" idx="10"/>
          </p:nvPr>
        </p:nvSpPr>
        <p:spPr/>
        <p:txBody>
          <a:bodyPr/>
          <a:lstStyle/>
          <a:p>
            <a:pPr>
              <a:defRPr/>
            </a:pPr>
            <a:fld id="{74ADF291-B99F-427C-AF5F-5FDA052F3652}"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Rot="1" noChangeAspect="1" noTextEdit="1"/>
          </p:cNvSpPr>
          <p:nvPr>
            <p:ph type="sldImg"/>
          </p:nvPr>
        </p:nvSpPr>
        <p:spPr bwMode="auto">
          <a:noFill/>
          <a:ln>
            <a:solidFill>
              <a:srgbClr val="000000"/>
            </a:solidFill>
            <a:miter lim="800000"/>
            <a:headEnd/>
            <a:tailEnd/>
          </a:ln>
        </p:spPr>
      </p:sp>
      <p:sp>
        <p:nvSpPr>
          <p:cNvPr id="236547" name="Rectangle 3"/>
          <p:cNvSpPr>
            <a:spLocks noGrp="1"/>
          </p:cNvSpPr>
          <p:nvPr>
            <p:ph type="body" idx="1"/>
          </p:nvPr>
        </p:nvSpPr>
        <p:spPr bwMode="auto">
          <a:noFill/>
        </p:spPr>
        <p:txBody>
          <a:bodyPr wrap="square" numCol="1" anchor="t" anchorCtr="0" compatLnSpc="1">
            <a:prstTxWarp prst="textNoShape">
              <a:avLst/>
            </a:prstTxWarp>
          </a:bodyPr>
          <a:lstStyle/>
          <a:p>
            <a:r>
              <a:rPr lang="en-GB" smtClean="0"/>
              <a:t>Also acts as a summary to section</a:t>
            </a:r>
          </a:p>
        </p:txBody>
      </p:sp>
      <p:sp>
        <p:nvSpPr>
          <p:cNvPr id="4" name="Date Placeholder 3"/>
          <p:cNvSpPr>
            <a:spLocks noGrp="1"/>
          </p:cNvSpPr>
          <p:nvPr>
            <p:ph type="dt" idx="10"/>
          </p:nvPr>
        </p:nvSpPr>
        <p:spPr/>
        <p:txBody>
          <a:bodyPr/>
          <a:lstStyle/>
          <a:p>
            <a:pPr>
              <a:defRPr/>
            </a:pPr>
            <a:fld id="{1091AF32-8429-42AB-A686-BE74BA4C995E}" type="datetime1">
              <a:rPr lang="en-GB" smtClean="0"/>
              <a:pPr>
                <a:defRPr/>
              </a:pPr>
              <a:t>16/09/2010</a:t>
            </a:fld>
            <a:endParaRPr lang="en-GB"/>
          </a:p>
        </p:txBody>
      </p:sp>
      <p:sp>
        <p:nvSpPr>
          <p:cNvPr id="5" name="Footer Placeholder 4"/>
          <p:cNvSpPr>
            <a:spLocks noGrp="1"/>
          </p:cNvSpPr>
          <p:nvPr>
            <p:ph type="ftr" sz="quarter" idx="11"/>
          </p:nvPr>
        </p:nvSpPr>
        <p:spPr/>
        <p:txBody>
          <a:bodyPr/>
          <a:lstStyle/>
          <a:p>
            <a:pPr>
              <a:defRPr/>
            </a:pPr>
            <a:r>
              <a:rPr lang="en-GB" smtClean="0"/>
              <a:t>© Dr. Charles Dublon</a:t>
            </a:r>
            <a:endParaRPr lang="en-GB"/>
          </a:p>
        </p:txBody>
      </p:sp>
      <p:sp>
        <p:nvSpPr>
          <p:cNvPr id="6" name="Header Placeholder 5"/>
          <p:cNvSpPr>
            <a:spLocks noGrp="1"/>
          </p:cNvSpPr>
          <p:nvPr>
            <p:ph type="hdr" sz="quarter" idx="12"/>
          </p:nvPr>
        </p:nvSpPr>
        <p:spPr/>
        <p:txBody>
          <a:bodyPr/>
          <a:lstStyle/>
          <a:p>
            <a:pPr>
              <a:defRPr/>
            </a:pPr>
            <a:r>
              <a:rPr lang="en-GB" smtClean="0"/>
              <a:t>BTEC Staff Development  Internal verification</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3303588" y="2693988"/>
            <a:ext cx="5840412" cy="1470025"/>
          </a:xfrm>
        </p:spPr>
        <p:txBody>
          <a:bodyPr/>
          <a:lstStyle>
            <a:lvl1pPr>
              <a:defRPr>
                <a:solidFill>
                  <a:schemeClr val="bg1"/>
                </a:solidFill>
              </a:defRPr>
            </a:lvl1pPr>
          </a:lstStyle>
          <a:p>
            <a:r>
              <a:rPr lang="en-GB"/>
              <a:t>Click to edit Master title style</a:t>
            </a:r>
          </a:p>
        </p:txBody>
      </p:sp>
      <p:sp>
        <p:nvSpPr>
          <p:cNvPr id="103427" name="Rectangle 3"/>
          <p:cNvSpPr>
            <a:spLocks noGrp="1" noChangeArrowheads="1"/>
          </p:cNvSpPr>
          <p:nvPr>
            <p:ph type="subTitle" idx="1"/>
          </p:nvPr>
        </p:nvSpPr>
        <p:spPr>
          <a:xfrm>
            <a:off x="3303588" y="4113213"/>
            <a:ext cx="4811712" cy="690562"/>
          </a:xfrm>
        </p:spPr>
        <p:txBody>
          <a:bodyPr/>
          <a:lstStyle>
            <a:lvl1pPr marL="0" indent="0" algn="ctr">
              <a:buFontTx/>
              <a:buNone/>
              <a:defRPr>
                <a:solidFill>
                  <a:schemeClr val="bg1"/>
                </a:solidFill>
              </a:defRPr>
            </a:lvl1pPr>
          </a:lstStyle>
          <a:p>
            <a:r>
              <a:rPr lang="en-GB"/>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0425" y="1035050"/>
            <a:ext cx="1804988" cy="56911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793875" y="1035050"/>
            <a:ext cx="5264150" cy="5691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2013" y="1035050"/>
            <a:ext cx="6883400" cy="8302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793875" y="1854200"/>
            <a:ext cx="3282950" cy="4872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29225" y="1854200"/>
            <a:ext cx="3282950" cy="48720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793875" y="1854200"/>
            <a:ext cx="3282950"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29225" y="1854200"/>
            <a:ext cx="3282950" cy="4872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bwMode="auto">
          <a:xfrm>
            <a:off x="2132013" y="1035050"/>
            <a:ext cx="6883400" cy="830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0355" name="Rectangle 3"/>
          <p:cNvSpPr>
            <a:spLocks noGrp="1" noChangeArrowheads="1"/>
          </p:cNvSpPr>
          <p:nvPr>
            <p:ph type="body" idx="1"/>
          </p:nvPr>
        </p:nvSpPr>
        <p:spPr bwMode="auto">
          <a:xfrm>
            <a:off x="1793875" y="1854200"/>
            <a:ext cx="6718300" cy="4872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fade/>
  </p:transition>
  <p:txStyles>
    <p:titleStyle>
      <a:lvl1pPr algn="l" rtl="0" fontAlgn="base">
        <a:lnSpc>
          <a:spcPct val="90000"/>
        </a:lnSpc>
        <a:spcBef>
          <a:spcPct val="0"/>
        </a:spcBef>
        <a:spcAft>
          <a:spcPct val="0"/>
        </a:spcAft>
        <a:defRPr sz="2400">
          <a:solidFill>
            <a:schemeClr val="tx1"/>
          </a:solidFill>
          <a:latin typeface="+mj-lt"/>
          <a:ea typeface="+mj-ea"/>
          <a:cs typeface="+mj-cs"/>
        </a:defRPr>
      </a:lvl1pPr>
      <a:lvl2pPr algn="l" rtl="0" fontAlgn="base">
        <a:lnSpc>
          <a:spcPct val="90000"/>
        </a:lnSpc>
        <a:spcBef>
          <a:spcPct val="0"/>
        </a:spcBef>
        <a:spcAft>
          <a:spcPct val="0"/>
        </a:spcAft>
        <a:defRPr sz="2400">
          <a:solidFill>
            <a:schemeClr val="tx1"/>
          </a:solidFill>
          <a:latin typeface="Trebuchet MS" pitchFamily="34" charset="0"/>
          <a:cs typeface="Arial" charset="0"/>
        </a:defRPr>
      </a:lvl2pPr>
      <a:lvl3pPr algn="l" rtl="0" fontAlgn="base">
        <a:lnSpc>
          <a:spcPct val="90000"/>
        </a:lnSpc>
        <a:spcBef>
          <a:spcPct val="0"/>
        </a:spcBef>
        <a:spcAft>
          <a:spcPct val="0"/>
        </a:spcAft>
        <a:defRPr sz="2400">
          <a:solidFill>
            <a:schemeClr val="tx1"/>
          </a:solidFill>
          <a:latin typeface="Trebuchet MS" pitchFamily="34" charset="0"/>
          <a:cs typeface="Arial" charset="0"/>
        </a:defRPr>
      </a:lvl3pPr>
      <a:lvl4pPr algn="l" rtl="0" fontAlgn="base">
        <a:lnSpc>
          <a:spcPct val="90000"/>
        </a:lnSpc>
        <a:spcBef>
          <a:spcPct val="0"/>
        </a:spcBef>
        <a:spcAft>
          <a:spcPct val="0"/>
        </a:spcAft>
        <a:defRPr sz="2400">
          <a:solidFill>
            <a:schemeClr val="tx1"/>
          </a:solidFill>
          <a:latin typeface="Trebuchet MS" pitchFamily="34" charset="0"/>
          <a:cs typeface="Arial" charset="0"/>
        </a:defRPr>
      </a:lvl4pPr>
      <a:lvl5pPr algn="l" rtl="0" fontAlgn="base">
        <a:lnSpc>
          <a:spcPct val="90000"/>
        </a:lnSpc>
        <a:spcBef>
          <a:spcPct val="0"/>
        </a:spcBef>
        <a:spcAft>
          <a:spcPct val="0"/>
        </a:spcAft>
        <a:defRPr sz="2400">
          <a:solidFill>
            <a:schemeClr val="tx1"/>
          </a:solidFill>
          <a:latin typeface="Trebuchet MS" pitchFamily="34" charset="0"/>
          <a:cs typeface="Arial" charset="0"/>
        </a:defRPr>
      </a:lvl5pPr>
      <a:lvl6pPr marL="457200" algn="l" rtl="0" fontAlgn="base">
        <a:lnSpc>
          <a:spcPct val="90000"/>
        </a:lnSpc>
        <a:spcBef>
          <a:spcPct val="0"/>
        </a:spcBef>
        <a:spcAft>
          <a:spcPct val="0"/>
        </a:spcAft>
        <a:defRPr sz="2400">
          <a:solidFill>
            <a:schemeClr val="tx1"/>
          </a:solidFill>
          <a:latin typeface="Trebuchet MS" pitchFamily="34" charset="0"/>
          <a:cs typeface="Arial" charset="0"/>
        </a:defRPr>
      </a:lvl6pPr>
      <a:lvl7pPr marL="914400" algn="l" rtl="0" fontAlgn="base">
        <a:lnSpc>
          <a:spcPct val="90000"/>
        </a:lnSpc>
        <a:spcBef>
          <a:spcPct val="0"/>
        </a:spcBef>
        <a:spcAft>
          <a:spcPct val="0"/>
        </a:spcAft>
        <a:defRPr sz="2400">
          <a:solidFill>
            <a:schemeClr val="tx1"/>
          </a:solidFill>
          <a:latin typeface="Trebuchet MS" pitchFamily="34" charset="0"/>
          <a:cs typeface="Arial" charset="0"/>
        </a:defRPr>
      </a:lvl7pPr>
      <a:lvl8pPr marL="1371600" algn="l" rtl="0" fontAlgn="base">
        <a:lnSpc>
          <a:spcPct val="90000"/>
        </a:lnSpc>
        <a:spcBef>
          <a:spcPct val="0"/>
        </a:spcBef>
        <a:spcAft>
          <a:spcPct val="0"/>
        </a:spcAft>
        <a:defRPr sz="2400">
          <a:solidFill>
            <a:schemeClr val="tx1"/>
          </a:solidFill>
          <a:latin typeface="Trebuchet MS" pitchFamily="34" charset="0"/>
          <a:cs typeface="Arial" charset="0"/>
        </a:defRPr>
      </a:lvl8pPr>
      <a:lvl9pPr marL="1828800" algn="l" rtl="0" fontAlgn="base">
        <a:lnSpc>
          <a:spcPct val="90000"/>
        </a:lnSpc>
        <a:spcBef>
          <a:spcPct val="0"/>
        </a:spcBef>
        <a:spcAft>
          <a:spcPct val="0"/>
        </a:spcAft>
        <a:defRPr sz="2400">
          <a:solidFill>
            <a:schemeClr val="tx1"/>
          </a:solidFill>
          <a:latin typeface="Trebuchet MS" pitchFamily="34" charset="0"/>
          <a:cs typeface="Arial" charset="0"/>
        </a:defRPr>
      </a:lvl9pPr>
    </p:titleStyle>
    <p:bodyStyle>
      <a:lvl1pPr marL="342900" indent="-342900" algn="l" rtl="0" fontAlgn="base">
        <a:spcBef>
          <a:spcPct val="20000"/>
        </a:spcBef>
        <a:spcAft>
          <a:spcPct val="0"/>
        </a:spcAft>
        <a:buClr>
          <a:schemeClr val="tx2"/>
        </a:buClr>
        <a:buChar char="•"/>
        <a:defRPr sz="20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a:solidFill>
            <a:schemeClr val="tx1"/>
          </a:solidFill>
          <a:latin typeface="+mn-lt"/>
          <a:cs typeface="+mn-cs"/>
        </a:defRPr>
      </a:lvl2pPr>
      <a:lvl3pPr marL="1143000" indent="-228600" algn="l" rtl="0" fontAlgn="base">
        <a:spcBef>
          <a:spcPct val="20000"/>
        </a:spcBef>
        <a:spcAft>
          <a:spcPct val="0"/>
        </a:spcAft>
        <a:buClr>
          <a:schemeClr val="tx2"/>
        </a:buClr>
        <a:buChar char="•"/>
        <a:defRPr sz="1600">
          <a:solidFill>
            <a:schemeClr val="tx1"/>
          </a:solidFill>
          <a:latin typeface="+mn-lt"/>
          <a:cs typeface="+mn-cs"/>
        </a:defRPr>
      </a:lvl3pPr>
      <a:lvl4pPr marL="1600200" indent="-228600" algn="l" rtl="0" fontAlgn="base">
        <a:spcBef>
          <a:spcPct val="20000"/>
        </a:spcBef>
        <a:spcAft>
          <a:spcPct val="0"/>
        </a:spcAft>
        <a:buClr>
          <a:schemeClr val="tx2"/>
        </a:buClr>
        <a:buChar char="–"/>
        <a:defRPr sz="1400">
          <a:solidFill>
            <a:schemeClr val="tx1"/>
          </a:solidFill>
          <a:latin typeface="+mn-lt"/>
          <a:cs typeface="+mn-cs"/>
        </a:defRPr>
      </a:lvl4pPr>
      <a:lvl5pPr marL="2057400" indent="-228600" algn="l" rtl="0" fontAlgn="base">
        <a:spcBef>
          <a:spcPct val="20000"/>
        </a:spcBef>
        <a:spcAft>
          <a:spcPct val="0"/>
        </a:spcAft>
        <a:buClr>
          <a:schemeClr val="tx2"/>
        </a:buClr>
        <a:buChar char="»"/>
        <a:defRPr sz="1400">
          <a:solidFill>
            <a:schemeClr val="tx1"/>
          </a:solidFill>
          <a:latin typeface="+mn-lt"/>
          <a:cs typeface="+mn-cs"/>
        </a:defRPr>
      </a:lvl5pPr>
      <a:lvl6pPr marL="2514600" indent="-228600" algn="l" rtl="0" fontAlgn="base">
        <a:spcBef>
          <a:spcPct val="20000"/>
        </a:spcBef>
        <a:spcAft>
          <a:spcPct val="0"/>
        </a:spcAft>
        <a:buClr>
          <a:schemeClr val="tx2"/>
        </a:buClr>
        <a:buChar char="»"/>
        <a:defRPr sz="1400">
          <a:solidFill>
            <a:schemeClr val="tx1"/>
          </a:solidFill>
          <a:latin typeface="+mn-lt"/>
          <a:cs typeface="+mn-cs"/>
        </a:defRPr>
      </a:lvl6pPr>
      <a:lvl7pPr marL="2971800" indent="-228600" algn="l" rtl="0" fontAlgn="base">
        <a:spcBef>
          <a:spcPct val="20000"/>
        </a:spcBef>
        <a:spcAft>
          <a:spcPct val="0"/>
        </a:spcAft>
        <a:buClr>
          <a:schemeClr val="tx2"/>
        </a:buClr>
        <a:buChar char="»"/>
        <a:defRPr sz="1400">
          <a:solidFill>
            <a:schemeClr val="tx1"/>
          </a:solidFill>
          <a:latin typeface="+mn-lt"/>
          <a:cs typeface="+mn-cs"/>
        </a:defRPr>
      </a:lvl7pPr>
      <a:lvl8pPr marL="3429000" indent="-228600" algn="l" rtl="0" fontAlgn="base">
        <a:spcBef>
          <a:spcPct val="20000"/>
        </a:spcBef>
        <a:spcAft>
          <a:spcPct val="0"/>
        </a:spcAft>
        <a:buClr>
          <a:schemeClr val="tx2"/>
        </a:buClr>
        <a:buChar char="»"/>
        <a:defRPr sz="1400">
          <a:solidFill>
            <a:schemeClr val="tx1"/>
          </a:solidFill>
          <a:latin typeface="+mn-lt"/>
          <a:cs typeface="+mn-cs"/>
        </a:defRPr>
      </a:lvl8pPr>
      <a:lvl9pPr marL="3886200" indent="-228600" algn="l" rtl="0" fontAlgn="base">
        <a:spcBef>
          <a:spcPct val="20000"/>
        </a:spcBef>
        <a:spcAft>
          <a:spcPct val="0"/>
        </a:spcAft>
        <a:buClr>
          <a:schemeClr val="tx2"/>
        </a:buClr>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9.vml"/><Relationship Id="rId4" Type="http://schemas.openxmlformats.org/officeDocument/2006/relationships/oleObject" Target="../embeddings/Microsoft_Office_Word_97_-_2003_Document9.doc"/></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Microsoft_Office_Word_97_-_2003_Document10.doc"/></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Microsoft_Office_Word_97_-_2003_Document1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4.xml.rels><?xml version="1.0" encoding="UTF-8" standalone="yes"?>
<Relationships xmlns="http://schemas.openxmlformats.org/package/2006/relationships"><Relationship Id="rId3" Type="http://schemas.openxmlformats.org/officeDocument/2006/relationships/hyperlink" Target="http://www.edexcel.com/notices/Documents/Principal_Subject_Areas_for_QCF_BTEC_Centres.pdf"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oleObject" Target="../embeddings/Microsoft_Office_Word_97_-_2003_Document3.doc"/><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Word_97_-_2003_Document4.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Word_97_-_2003_Document5.doc"/></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Microsoft_Office_Word_97_-_2003_Document6.doc"/></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vmlDrawing" Target="../drawings/vmlDrawing7.vml"/><Relationship Id="rId4" Type="http://schemas.openxmlformats.org/officeDocument/2006/relationships/oleObject" Target="../embeddings/Microsoft_Office_Word_97_-_2003_Document7.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Microsoft_Office_Word_97_-_2003_Document8.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ctrTitle"/>
          </p:nvPr>
        </p:nvSpPr>
        <p:spPr>
          <a:xfrm>
            <a:off x="0" y="1843790"/>
            <a:ext cx="9144000" cy="2810097"/>
          </a:xfrm>
        </p:spPr>
        <p:txBody>
          <a:bodyPr/>
          <a:lstStyle/>
          <a:p>
            <a:pPr algn="ctr"/>
            <a:r>
              <a:rPr lang="en-GB" sz="6000" b="1" dirty="0"/>
              <a:t>Preparing and Managing  </a:t>
            </a:r>
            <a:r>
              <a:rPr lang="en-GB" sz="6000" b="1" dirty="0" smtClean="0"/>
              <a:t/>
            </a:r>
            <a:br>
              <a:rPr lang="en-GB" sz="6000" b="1" dirty="0" smtClean="0"/>
            </a:br>
            <a:r>
              <a:rPr lang="en-GB" sz="6000" b="1" dirty="0" smtClean="0"/>
              <a:t>Internal </a:t>
            </a:r>
            <a:r>
              <a:rPr lang="en-GB" sz="6000" b="1" dirty="0"/>
              <a:t>Verification </a:t>
            </a:r>
          </a:p>
        </p:txBody>
      </p:sp>
      <p:graphicFrame>
        <p:nvGraphicFramePr>
          <p:cNvPr id="1026" name="Object 2"/>
          <p:cNvGraphicFramePr>
            <a:graphicFrameLocks noChangeAspect="1"/>
          </p:cNvGraphicFramePr>
          <p:nvPr/>
        </p:nvGraphicFramePr>
        <p:xfrm>
          <a:off x="0" y="0"/>
          <a:ext cx="5468938" cy="1539875"/>
        </p:xfrm>
        <a:graphic>
          <a:graphicData uri="http://schemas.openxmlformats.org/presentationml/2006/ole">
            <p:oleObj spid="_x0000_s1026" name="Document" r:id="rId4" imgW="5306779" imgH="1493690" progId="Word.Document.8">
              <p:embed/>
            </p:oleObj>
          </a:graphicData>
        </a:graphic>
      </p:graphicFrame>
      <p:sp>
        <p:nvSpPr>
          <p:cNvPr id="6" name="TextBox 5"/>
          <p:cNvSpPr txBox="1"/>
          <p:nvPr/>
        </p:nvSpPr>
        <p:spPr>
          <a:xfrm>
            <a:off x="1304144" y="224852"/>
            <a:ext cx="5786203" cy="800219"/>
          </a:xfrm>
          <a:prstGeom prst="rect">
            <a:avLst/>
          </a:prstGeom>
          <a:noFill/>
        </p:spPr>
        <p:txBody>
          <a:bodyPr wrap="square" rtlCol="0">
            <a:spAutoFit/>
          </a:bodyPr>
          <a:lstStyle/>
          <a:p>
            <a:r>
              <a:rPr lang="en-GB" i="1" dirty="0" smtClean="0"/>
              <a:t>"</a:t>
            </a:r>
            <a:r>
              <a:rPr lang="en-GB" sz="2800" i="1" dirty="0" smtClean="0"/>
              <a:t>Achieving excellence in all we do"</a:t>
            </a:r>
            <a:endParaRPr lang="en-GB" sz="2800" dirty="0" smtClean="0"/>
          </a:p>
          <a:p>
            <a:endParaRPr lang="en-GB" dirty="0"/>
          </a:p>
        </p:txBody>
      </p:sp>
      <p:sp>
        <p:nvSpPr>
          <p:cNvPr id="7" name="TextBox 6"/>
          <p:cNvSpPr txBox="1"/>
          <p:nvPr/>
        </p:nvSpPr>
        <p:spPr>
          <a:xfrm>
            <a:off x="179882" y="5816184"/>
            <a:ext cx="6265888" cy="830997"/>
          </a:xfrm>
          <a:prstGeom prst="rect">
            <a:avLst/>
          </a:prstGeom>
          <a:noFill/>
        </p:spPr>
        <p:txBody>
          <a:bodyPr wrap="square" rtlCol="0">
            <a:spAutoFit/>
          </a:bodyPr>
          <a:lstStyle/>
          <a:p>
            <a:r>
              <a:rPr lang="en-GB" sz="2400" dirty="0" smtClean="0"/>
              <a:t>Dr. Charles Dublon .	 Quality Nominee</a:t>
            </a:r>
          </a:p>
          <a:p>
            <a:endParaRPr lang="en-GB" sz="2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a:xfrm>
            <a:off x="1244918" y="1035050"/>
            <a:ext cx="8054975" cy="830263"/>
          </a:xfrm>
        </p:spPr>
        <p:txBody>
          <a:bodyPr/>
          <a:lstStyle/>
          <a:p>
            <a:r>
              <a:rPr lang="en-GB" sz="2800"/>
              <a:t>Standards Verification</a:t>
            </a:r>
          </a:p>
        </p:txBody>
      </p:sp>
      <p:sp>
        <p:nvSpPr>
          <p:cNvPr id="331779" name="AutoShape 3"/>
          <p:cNvSpPr>
            <a:spLocks noChangeArrowheads="1"/>
          </p:cNvSpPr>
          <p:nvPr/>
        </p:nvSpPr>
        <p:spPr bwMode="auto">
          <a:xfrm>
            <a:off x="960438" y="2127250"/>
            <a:ext cx="2886075" cy="588963"/>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a:latin typeface="Trebuchet MS" pitchFamily="34" charset="0"/>
              </a:rPr>
              <a:t>1</a:t>
            </a:r>
            <a:r>
              <a:rPr lang="en-GB" baseline="30000">
                <a:latin typeface="Trebuchet MS" pitchFamily="34" charset="0"/>
              </a:rPr>
              <a:t>st</a:t>
            </a:r>
            <a:r>
              <a:rPr lang="en-GB">
                <a:latin typeface="Trebuchet MS" pitchFamily="34" charset="0"/>
              </a:rPr>
              <a:t> Sample</a:t>
            </a:r>
          </a:p>
          <a:p>
            <a:pPr algn="ctr"/>
            <a:r>
              <a:rPr lang="en-GB" sz="1600">
                <a:latin typeface="Trebuchet MS" pitchFamily="34" charset="0"/>
              </a:rPr>
              <a:t>by Standards Verifier</a:t>
            </a:r>
          </a:p>
        </p:txBody>
      </p:sp>
      <p:sp>
        <p:nvSpPr>
          <p:cNvPr id="331780" name="AutoShape 4"/>
          <p:cNvSpPr>
            <a:spLocks noChangeArrowheads="1"/>
          </p:cNvSpPr>
          <p:nvPr/>
        </p:nvSpPr>
        <p:spPr bwMode="auto">
          <a:xfrm>
            <a:off x="4559300" y="2141538"/>
            <a:ext cx="3724275" cy="565150"/>
          </a:xfrm>
          <a:prstGeom prst="roundRect">
            <a:avLst>
              <a:gd name="adj" fmla="val 16667"/>
            </a:avLst>
          </a:prstGeom>
          <a:solidFill>
            <a:schemeClr val="bg1"/>
          </a:solidFill>
          <a:ln w="9525">
            <a:solidFill>
              <a:srgbClr val="D95E00"/>
            </a:solidFill>
            <a:round/>
            <a:headEnd/>
            <a:tailEnd/>
          </a:ln>
          <a:effectLst/>
        </p:spPr>
        <p:txBody>
          <a:bodyPr wrap="none" anchor="ctr"/>
          <a:lstStyle/>
          <a:p>
            <a:pPr algn="ctr"/>
            <a:r>
              <a:rPr lang="en-GB">
                <a:latin typeface="Trebuchet MS" pitchFamily="34" charset="0"/>
              </a:rPr>
              <a:t>Release</a:t>
            </a:r>
          </a:p>
          <a:p>
            <a:pPr algn="ctr"/>
            <a:r>
              <a:rPr lang="en-GB" sz="1600">
                <a:latin typeface="Trebuchet MS" pitchFamily="34" charset="0"/>
              </a:rPr>
              <a:t>Lead IV accredited for current year + 3</a:t>
            </a:r>
          </a:p>
        </p:txBody>
      </p:sp>
      <p:sp>
        <p:nvSpPr>
          <p:cNvPr id="331781" name="AutoShape 5"/>
          <p:cNvSpPr>
            <a:spLocks noChangeArrowheads="1"/>
          </p:cNvSpPr>
          <p:nvPr/>
        </p:nvSpPr>
        <p:spPr bwMode="auto">
          <a:xfrm>
            <a:off x="968375" y="2984500"/>
            <a:ext cx="2873375" cy="588963"/>
          </a:xfrm>
          <a:prstGeom prst="roundRect">
            <a:avLst>
              <a:gd name="adj" fmla="val 16667"/>
            </a:avLst>
          </a:prstGeom>
          <a:solidFill>
            <a:srgbClr val="D95E00">
              <a:alpha val="49001"/>
            </a:srgbClr>
          </a:solidFill>
          <a:ln w="9525">
            <a:solidFill>
              <a:srgbClr val="D95E00"/>
            </a:solidFill>
            <a:round/>
            <a:headEnd/>
            <a:tailEnd/>
          </a:ln>
          <a:effectLst/>
        </p:spPr>
        <p:txBody>
          <a:bodyPr wrap="none" anchor="ctr"/>
          <a:lstStyle/>
          <a:p>
            <a:pPr algn="ctr"/>
            <a:r>
              <a:rPr lang="en-GB">
                <a:latin typeface="Trebuchet MS" pitchFamily="34" charset="0"/>
              </a:rPr>
              <a:t>Block</a:t>
            </a:r>
          </a:p>
          <a:p>
            <a:pPr algn="ctr"/>
            <a:r>
              <a:rPr lang="en-GB" sz="1600">
                <a:latin typeface="Trebuchet MS" pitchFamily="34" charset="0"/>
              </a:rPr>
              <a:t>2</a:t>
            </a:r>
            <a:r>
              <a:rPr lang="en-GB" sz="1600" baseline="30000">
                <a:latin typeface="Trebuchet MS" pitchFamily="34" charset="0"/>
              </a:rPr>
              <a:t>nd</a:t>
            </a:r>
            <a:r>
              <a:rPr lang="en-GB" sz="1600">
                <a:latin typeface="Trebuchet MS" pitchFamily="34" charset="0"/>
              </a:rPr>
              <a:t> Sample required</a:t>
            </a:r>
          </a:p>
        </p:txBody>
      </p:sp>
      <p:sp>
        <p:nvSpPr>
          <p:cNvPr id="331782" name="AutoShape 6"/>
          <p:cNvSpPr>
            <a:spLocks noChangeArrowheads="1"/>
          </p:cNvSpPr>
          <p:nvPr/>
        </p:nvSpPr>
        <p:spPr bwMode="auto">
          <a:xfrm>
            <a:off x="4562475" y="3851275"/>
            <a:ext cx="3729038" cy="588963"/>
          </a:xfrm>
          <a:prstGeom prst="roundRect">
            <a:avLst>
              <a:gd name="adj" fmla="val 16667"/>
            </a:avLst>
          </a:prstGeom>
          <a:solidFill>
            <a:schemeClr val="bg1"/>
          </a:solidFill>
          <a:ln w="9525">
            <a:solidFill>
              <a:srgbClr val="D95E00"/>
            </a:solidFill>
            <a:round/>
            <a:headEnd/>
            <a:tailEnd/>
          </a:ln>
          <a:effectLst/>
        </p:spPr>
        <p:txBody>
          <a:bodyPr wrap="none" anchor="ctr"/>
          <a:lstStyle/>
          <a:p>
            <a:pPr algn="ctr"/>
            <a:r>
              <a:rPr lang="en-GB">
                <a:latin typeface="Trebuchet MS" pitchFamily="34" charset="0"/>
              </a:rPr>
              <a:t>Release</a:t>
            </a:r>
          </a:p>
          <a:p>
            <a:pPr algn="ctr"/>
            <a:r>
              <a:rPr lang="en-GB" sz="1600">
                <a:latin typeface="Trebuchet MS" pitchFamily="34" charset="0"/>
              </a:rPr>
              <a:t>certification for current year</a:t>
            </a:r>
          </a:p>
        </p:txBody>
      </p:sp>
      <p:sp>
        <p:nvSpPr>
          <p:cNvPr id="331783" name="AutoShape 7"/>
          <p:cNvSpPr>
            <a:spLocks noChangeArrowheads="1"/>
          </p:cNvSpPr>
          <p:nvPr/>
        </p:nvSpPr>
        <p:spPr bwMode="auto">
          <a:xfrm>
            <a:off x="966788" y="4735513"/>
            <a:ext cx="2886075" cy="563562"/>
          </a:xfrm>
          <a:prstGeom prst="roundRect">
            <a:avLst>
              <a:gd name="adj" fmla="val 16667"/>
            </a:avLst>
          </a:prstGeom>
          <a:solidFill>
            <a:srgbClr val="D95E00">
              <a:alpha val="49001"/>
            </a:srgbClr>
          </a:solidFill>
          <a:ln w="9525">
            <a:solidFill>
              <a:srgbClr val="D95E00"/>
            </a:solidFill>
            <a:round/>
            <a:headEnd/>
            <a:tailEnd/>
          </a:ln>
          <a:effectLst/>
        </p:spPr>
        <p:txBody>
          <a:bodyPr wrap="none" anchor="ctr"/>
          <a:lstStyle/>
          <a:p>
            <a:pPr algn="ctr"/>
            <a:r>
              <a:rPr lang="en-GB">
                <a:latin typeface="Trebuchet MS" pitchFamily="34" charset="0"/>
              </a:rPr>
              <a:t>Block</a:t>
            </a:r>
          </a:p>
          <a:p>
            <a:pPr algn="ctr"/>
            <a:r>
              <a:rPr lang="en-GB" sz="1600">
                <a:latin typeface="Trebuchet MS" pitchFamily="34" charset="0"/>
              </a:rPr>
              <a:t>Remedial action required</a:t>
            </a:r>
          </a:p>
        </p:txBody>
      </p:sp>
      <p:sp>
        <p:nvSpPr>
          <p:cNvPr id="331784" name="AutoShape 8"/>
          <p:cNvSpPr>
            <a:spLocks noChangeArrowheads="1"/>
          </p:cNvSpPr>
          <p:nvPr/>
        </p:nvSpPr>
        <p:spPr bwMode="auto">
          <a:xfrm>
            <a:off x="963613" y="3849688"/>
            <a:ext cx="2886075" cy="5889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a:latin typeface="Trebuchet MS" pitchFamily="34" charset="0"/>
              </a:rPr>
              <a:t>2</a:t>
            </a:r>
            <a:r>
              <a:rPr lang="en-GB" baseline="30000">
                <a:latin typeface="Trebuchet MS" pitchFamily="34" charset="0"/>
              </a:rPr>
              <a:t>nd</a:t>
            </a:r>
            <a:r>
              <a:rPr lang="en-GB">
                <a:latin typeface="Trebuchet MS" pitchFamily="34" charset="0"/>
              </a:rPr>
              <a:t> Sample</a:t>
            </a:r>
          </a:p>
          <a:p>
            <a:pPr algn="ctr"/>
            <a:r>
              <a:rPr lang="en-GB" sz="1600">
                <a:latin typeface="Trebuchet MS" pitchFamily="34" charset="0"/>
              </a:rPr>
              <a:t>by Standards Verifier</a:t>
            </a:r>
          </a:p>
        </p:txBody>
      </p:sp>
      <p:sp>
        <p:nvSpPr>
          <p:cNvPr id="331785" name="Rectangle 9"/>
          <p:cNvSpPr>
            <a:spLocks noGrp="1" noChangeArrowheads="1"/>
          </p:cNvSpPr>
          <p:nvPr>
            <p:ph type="body" idx="1"/>
          </p:nvPr>
        </p:nvSpPr>
        <p:spPr>
          <a:xfrm>
            <a:off x="674688" y="1585913"/>
            <a:ext cx="7689850" cy="449262"/>
          </a:xfrm>
          <a:noFill/>
          <a:ln/>
        </p:spPr>
        <p:txBody>
          <a:bodyPr/>
          <a:lstStyle/>
          <a:p>
            <a:pPr marL="230188" indent="-230188">
              <a:lnSpc>
                <a:spcPct val="90000"/>
              </a:lnSpc>
            </a:pPr>
            <a:r>
              <a:rPr lang="en-GB"/>
              <a:t>Where Lead IV standardisation is unsuccessful:</a:t>
            </a:r>
          </a:p>
        </p:txBody>
      </p:sp>
      <p:sp>
        <p:nvSpPr>
          <p:cNvPr id="331786" name="Rectangle 10"/>
          <p:cNvSpPr>
            <a:spLocks noChangeArrowheads="1"/>
          </p:cNvSpPr>
          <p:nvPr/>
        </p:nvSpPr>
        <p:spPr bwMode="auto">
          <a:xfrm>
            <a:off x="649288" y="5607050"/>
            <a:ext cx="7807325" cy="449263"/>
          </a:xfrm>
          <a:prstGeom prst="rect">
            <a:avLst/>
          </a:prstGeom>
          <a:noFill/>
          <a:ln w="9525">
            <a:noFill/>
            <a:miter lim="800000"/>
            <a:headEnd/>
            <a:tailEnd/>
          </a:ln>
        </p:spPr>
        <p:txBody>
          <a:bodyPr/>
          <a:lstStyle/>
          <a:p>
            <a:pPr marL="230188" indent="-230188" eaLnBrk="1" hangingPunct="1">
              <a:lnSpc>
                <a:spcPct val="90000"/>
              </a:lnSpc>
              <a:spcBef>
                <a:spcPct val="20000"/>
              </a:spcBef>
              <a:buClr>
                <a:schemeClr val="tx2"/>
              </a:buClr>
              <a:buFontTx/>
              <a:buChar char="•"/>
            </a:pPr>
            <a:r>
              <a:rPr lang="en-GB" sz="2000">
                <a:latin typeface="Trebuchet MS" pitchFamily="34" charset="0"/>
              </a:rPr>
              <a:t>Where Lead IV standardisation is not completed, certification can only be released for current year</a:t>
            </a:r>
          </a:p>
        </p:txBody>
      </p:sp>
      <p:cxnSp>
        <p:nvCxnSpPr>
          <p:cNvPr id="331787" name="AutoShape 11"/>
          <p:cNvCxnSpPr>
            <a:cxnSpLocks noChangeShapeType="1"/>
            <a:stCxn id="331779" idx="3"/>
            <a:endCxn id="331780" idx="1"/>
          </p:cNvCxnSpPr>
          <p:nvPr/>
        </p:nvCxnSpPr>
        <p:spPr bwMode="auto">
          <a:xfrm>
            <a:off x="3846513" y="2422525"/>
            <a:ext cx="712787" cy="1588"/>
          </a:xfrm>
          <a:prstGeom prst="straightConnector1">
            <a:avLst/>
          </a:prstGeom>
          <a:noFill/>
          <a:ln w="9525">
            <a:solidFill>
              <a:schemeClr val="tx1"/>
            </a:solidFill>
            <a:round/>
            <a:headEnd/>
            <a:tailEnd type="triangle" w="med" len="med"/>
          </a:ln>
          <a:effectLst/>
        </p:spPr>
      </p:cxnSp>
      <p:cxnSp>
        <p:nvCxnSpPr>
          <p:cNvPr id="331788" name="AutoShape 12"/>
          <p:cNvCxnSpPr>
            <a:cxnSpLocks noChangeShapeType="1"/>
            <a:stCxn id="331784" idx="3"/>
            <a:endCxn id="331782" idx="1"/>
          </p:cNvCxnSpPr>
          <p:nvPr/>
        </p:nvCxnSpPr>
        <p:spPr bwMode="auto">
          <a:xfrm>
            <a:off x="3849688" y="4144963"/>
            <a:ext cx="712787" cy="1587"/>
          </a:xfrm>
          <a:prstGeom prst="straightConnector1">
            <a:avLst/>
          </a:prstGeom>
          <a:noFill/>
          <a:ln w="9525">
            <a:solidFill>
              <a:schemeClr val="tx1"/>
            </a:solidFill>
            <a:round/>
            <a:headEnd/>
            <a:tailEnd type="triangle" w="med" len="med"/>
          </a:ln>
          <a:effectLst/>
        </p:spPr>
      </p:cxnSp>
      <p:cxnSp>
        <p:nvCxnSpPr>
          <p:cNvPr id="331789" name="AutoShape 13"/>
          <p:cNvCxnSpPr>
            <a:cxnSpLocks noChangeShapeType="1"/>
            <a:stCxn id="331779" idx="2"/>
            <a:endCxn id="331781" idx="0"/>
          </p:cNvCxnSpPr>
          <p:nvPr/>
        </p:nvCxnSpPr>
        <p:spPr bwMode="auto">
          <a:xfrm>
            <a:off x="2403475" y="2716213"/>
            <a:ext cx="1588" cy="268287"/>
          </a:xfrm>
          <a:prstGeom prst="straightConnector1">
            <a:avLst/>
          </a:prstGeom>
          <a:noFill/>
          <a:ln w="9525">
            <a:solidFill>
              <a:schemeClr val="tx1"/>
            </a:solidFill>
            <a:round/>
            <a:headEnd/>
            <a:tailEnd type="triangle" w="med" len="med"/>
          </a:ln>
          <a:effectLst/>
        </p:spPr>
      </p:cxnSp>
      <p:cxnSp>
        <p:nvCxnSpPr>
          <p:cNvPr id="331790" name="AutoShape 14"/>
          <p:cNvCxnSpPr>
            <a:cxnSpLocks noChangeShapeType="1"/>
            <a:stCxn id="331781" idx="2"/>
            <a:endCxn id="331784" idx="0"/>
          </p:cNvCxnSpPr>
          <p:nvPr/>
        </p:nvCxnSpPr>
        <p:spPr bwMode="auto">
          <a:xfrm>
            <a:off x="2405063" y="3573463"/>
            <a:ext cx="1587" cy="276225"/>
          </a:xfrm>
          <a:prstGeom prst="straightConnector1">
            <a:avLst/>
          </a:prstGeom>
          <a:noFill/>
          <a:ln w="9525">
            <a:solidFill>
              <a:schemeClr val="tx1"/>
            </a:solidFill>
            <a:round/>
            <a:headEnd/>
            <a:tailEnd type="triangle" w="med" len="med"/>
          </a:ln>
          <a:effectLst/>
        </p:spPr>
      </p:cxnSp>
      <p:cxnSp>
        <p:nvCxnSpPr>
          <p:cNvPr id="331791" name="AutoShape 15"/>
          <p:cNvCxnSpPr>
            <a:cxnSpLocks noChangeShapeType="1"/>
            <a:stCxn id="331784" idx="2"/>
            <a:endCxn id="331783" idx="0"/>
          </p:cNvCxnSpPr>
          <p:nvPr/>
        </p:nvCxnSpPr>
        <p:spPr bwMode="auto">
          <a:xfrm>
            <a:off x="2406650" y="4438650"/>
            <a:ext cx="3175" cy="296863"/>
          </a:xfrm>
          <a:prstGeom prst="straightConnector1">
            <a:avLst/>
          </a:prstGeom>
          <a:noFill/>
          <a:ln w="9525">
            <a:solidFill>
              <a:schemeClr val="tx1"/>
            </a:solidFill>
            <a:round/>
            <a:headEnd/>
            <a:tailEnd type="triangle" w="med" len="med"/>
          </a:ln>
          <a:effectLst/>
        </p:spPr>
      </p:cxnSp>
      <p:sp>
        <p:nvSpPr>
          <p:cNvPr id="331792" name="AutoShape 16"/>
          <p:cNvSpPr>
            <a:spLocks noChangeArrowheads="1"/>
          </p:cNvSpPr>
          <p:nvPr/>
        </p:nvSpPr>
        <p:spPr bwMode="auto">
          <a:xfrm>
            <a:off x="4560888" y="4724400"/>
            <a:ext cx="3716337" cy="588963"/>
          </a:xfrm>
          <a:prstGeom prst="roundRect">
            <a:avLst>
              <a:gd name="adj" fmla="val 16667"/>
            </a:avLst>
          </a:prstGeom>
          <a:solidFill>
            <a:schemeClr val="bg1"/>
          </a:solidFill>
          <a:ln w="9525">
            <a:solidFill>
              <a:srgbClr val="D95E00"/>
            </a:solidFill>
            <a:round/>
            <a:headEnd/>
            <a:tailEnd/>
          </a:ln>
          <a:effectLst/>
        </p:spPr>
        <p:txBody>
          <a:bodyPr wrap="none" anchor="ctr"/>
          <a:lstStyle/>
          <a:p>
            <a:pPr algn="ctr"/>
            <a:r>
              <a:rPr lang="en-GB">
                <a:latin typeface="Trebuchet MS" pitchFamily="34" charset="0"/>
              </a:rPr>
              <a:t>RQM support</a:t>
            </a:r>
          </a:p>
          <a:p>
            <a:pPr algn="ctr"/>
            <a:r>
              <a:rPr lang="en-GB" sz="1600">
                <a:latin typeface="Trebuchet MS" pitchFamily="34" charset="0"/>
              </a:rPr>
              <a:t>to release certification for current year</a:t>
            </a:r>
          </a:p>
        </p:txBody>
      </p:sp>
      <p:cxnSp>
        <p:nvCxnSpPr>
          <p:cNvPr id="331793" name="AutoShape 17"/>
          <p:cNvCxnSpPr>
            <a:cxnSpLocks noChangeShapeType="1"/>
            <a:stCxn id="331783" idx="3"/>
            <a:endCxn id="331792" idx="1"/>
          </p:cNvCxnSpPr>
          <p:nvPr/>
        </p:nvCxnSpPr>
        <p:spPr bwMode="auto">
          <a:xfrm>
            <a:off x="3852863" y="5018088"/>
            <a:ext cx="708025" cy="1587"/>
          </a:xfrm>
          <a:prstGeom prst="straightConnector1">
            <a:avLst/>
          </a:prstGeom>
          <a:noFill/>
          <a:ln w="9525">
            <a:solidFill>
              <a:schemeClr val="tx1"/>
            </a:solidFill>
            <a:round/>
            <a:headEnd/>
            <a:tailEnd type="triangle" w="med" len="med"/>
          </a:ln>
          <a:effectLst/>
        </p:spPr>
      </p:cxnSp>
      <p:graphicFrame>
        <p:nvGraphicFramePr>
          <p:cNvPr id="11266" name="Object 2"/>
          <p:cNvGraphicFramePr>
            <a:graphicFrameLocks noChangeAspect="1"/>
          </p:cNvGraphicFramePr>
          <p:nvPr/>
        </p:nvGraphicFramePr>
        <p:xfrm>
          <a:off x="0" y="0"/>
          <a:ext cx="5468938" cy="1539875"/>
        </p:xfrm>
        <a:graphic>
          <a:graphicData uri="http://schemas.openxmlformats.org/presentationml/2006/ole">
            <p:oleObj spid="_x0000_s11266" name="Document" r:id="rId4" imgW="5306779" imgH="1493690" progId="Word.Documen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31787"/>
                                        </p:tgtEl>
                                        <p:attrNameLst>
                                          <p:attrName>style.visibility</p:attrName>
                                        </p:attrNameLst>
                                      </p:cBhvr>
                                      <p:to>
                                        <p:strVal val="visible"/>
                                      </p:to>
                                    </p:set>
                                    <p:anim calcmode="lin" valueType="num">
                                      <p:cBhvr additive="base">
                                        <p:cTn id="7" dur="500" fill="hold"/>
                                        <p:tgtEl>
                                          <p:spTgt spid="331787"/>
                                        </p:tgtEl>
                                        <p:attrNameLst>
                                          <p:attrName>ppt_x</p:attrName>
                                        </p:attrNameLst>
                                      </p:cBhvr>
                                      <p:tavLst>
                                        <p:tav tm="0">
                                          <p:val>
                                            <p:strVal val="0-#ppt_w/2"/>
                                          </p:val>
                                        </p:tav>
                                        <p:tav tm="100000">
                                          <p:val>
                                            <p:strVal val="#ppt_x"/>
                                          </p:val>
                                        </p:tav>
                                      </p:tavLst>
                                    </p:anim>
                                    <p:anim calcmode="lin" valueType="num">
                                      <p:cBhvr additive="base">
                                        <p:cTn id="8" dur="500" fill="hold"/>
                                        <p:tgtEl>
                                          <p:spTgt spid="33178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31780"/>
                                        </p:tgtEl>
                                        <p:attrNameLst>
                                          <p:attrName>style.visibility</p:attrName>
                                        </p:attrNameLst>
                                      </p:cBhvr>
                                      <p:to>
                                        <p:strVal val="visible"/>
                                      </p:to>
                                    </p:set>
                                    <p:anim calcmode="lin" valueType="num">
                                      <p:cBhvr additive="base">
                                        <p:cTn id="11" dur="500" fill="hold"/>
                                        <p:tgtEl>
                                          <p:spTgt spid="331780"/>
                                        </p:tgtEl>
                                        <p:attrNameLst>
                                          <p:attrName>ppt_x</p:attrName>
                                        </p:attrNameLst>
                                      </p:cBhvr>
                                      <p:tavLst>
                                        <p:tav tm="0">
                                          <p:val>
                                            <p:strVal val="0-#ppt_w/2"/>
                                          </p:val>
                                        </p:tav>
                                        <p:tav tm="100000">
                                          <p:val>
                                            <p:strVal val="#ppt_x"/>
                                          </p:val>
                                        </p:tav>
                                      </p:tavLst>
                                    </p:anim>
                                    <p:anim calcmode="lin" valueType="num">
                                      <p:cBhvr additive="base">
                                        <p:cTn id="12" dur="500" fill="hold"/>
                                        <p:tgtEl>
                                          <p:spTgt spid="33178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31789"/>
                                        </p:tgtEl>
                                        <p:attrNameLst>
                                          <p:attrName>style.visibility</p:attrName>
                                        </p:attrNameLst>
                                      </p:cBhvr>
                                      <p:to>
                                        <p:strVal val="visible"/>
                                      </p:to>
                                    </p:set>
                                    <p:anim calcmode="lin" valueType="num">
                                      <p:cBhvr additive="base">
                                        <p:cTn id="17" dur="500" fill="hold"/>
                                        <p:tgtEl>
                                          <p:spTgt spid="331789"/>
                                        </p:tgtEl>
                                        <p:attrNameLst>
                                          <p:attrName>ppt_x</p:attrName>
                                        </p:attrNameLst>
                                      </p:cBhvr>
                                      <p:tavLst>
                                        <p:tav tm="0">
                                          <p:val>
                                            <p:strVal val="#ppt_x"/>
                                          </p:val>
                                        </p:tav>
                                        <p:tav tm="100000">
                                          <p:val>
                                            <p:strVal val="#ppt_x"/>
                                          </p:val>
                                        </p:tav>
                                      </p:tavLst>
                                    </p:anim>
                                    <p:anim calcmode="lin" valueType="num">
                                      <p:cBhvr additive="base">
                                        <p:cTn id="18" dur="500" fill="hold"/>
                                        <p:tgtEl>
                                          <p:spTgt spid="33178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1781"/>
                                        </p:tgtEl>
                                        <p:attrNameLst>
                                          <p:attrName>style.visibility</p:attrName>
                                        </p:attrNameLst>
                                      </p:cBhvr>
                                      <p:to>
                                        <p:strVal val="visible"/>
                                      </p:to>
                                    </p:set>
                                    <p:anim calcmode="lin" valueType="num">
                                      <p:cBhvr additive="base">
                                        <p:cTn id="21" dur="500" fill="hold"/>
                                        <p:tgtEl>
                                          <p:spTgt spid="331781"/>
                                        </p:tgtEl>
                                        <p:attrNameLst>
                                          <p:attrName>ppt_x</p:attrName>
                                        </p:attrNameLst>
                                      </p:cBhvr>
                                      <p:tavLst>
                                        <p:tav tm="0">
                                          <p:val>
                                            <p:strVal val="#ppt_x"/>
                                          </p:val>
                                        </p:tav>
                                        <p:tav tm="100000">
                                          <p:val>
                                            <p:strVal val="#ppt_x"/>
                                          </p:val>
                                        </p:tav>
                                      </p:tavLst>
                                    </p:anim>
                                    <p:anim calcmode="lin" valueType="num">
                                      <p:cBhvr additive="base">
                                        <p:cTn id="22" dur="500" fill="hold"/>
                                        <p:tgtEl>
                                          <p:spTgt spid="33178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31790"/>
                                        </p:tgtEl>
                                        <p:attrNameLst>
                                          <p:attrName>style.visibility</p:attrName>
                                        </p:attrNameLst>
                                      </p:cBhvr>
                                      <p:to>
                                        <p:strVal val="visible"/>
                                      </p:to>
                                    </p:set>
                                    <p:anim calcmode="lin" valueType="num">
                                      <p:cBhvr additive="base">
                                        <p:cTn id="27" dur="500" fill="hold"/>
                                        <p:tgtEl>
                                          <p:spTgt spid="331790"/>
                                        </p:tgtEl>
                                        <p:attrNameLst>
                                          <p:attrName>ppt_x</p:attrName>
                                        </p:attrNameLst>
                                      </p:cBhvr>
                                      <p:tavLst>
                                        <p:tav tm="0">
                                          <p:val>
                                            <p:strVal val="#ppt_x"/>
                                          </p:val>
                                        </p:tav>
                                        <p:tav tm="100000">
                                          <p:val>
                                            <p:strVal val="#ppt_x"/>
                                          </p:val>
                                        </p:tav>
                                      </p:tavLst>
                                    </p:anim>
                                    <p:anim calcmode="lin" valueType="num">
                                      <p:cBhvr additive="base">
                                        <p:cTn id="28" dur="500" fill="hold"/>
                                        <p:tgtEl>
                                          <p:spTgt spid="33179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31784"/>
                                        </p:tgtEl>
                                        <p:attrNameLst>
                                          <p:attrName>style.visibility</p:attrName>
                                        </p:attrNameLst>
                                      </p:cBhvr>
                                      <p:to>
                                        <p:strVal val="visible"/>
                                      </p:to>
                                    </p:set>
                                    <p:anim calcmode="lin" valueType="num">
                                      <p:cBhvr additive="base">
                                        <p:cTn id="31" dur="500" fill="hold"/>
                                        <p:tgtEl>
                                          <p:spTgt spid="331784"/>
                                        </p:tgtEl>
                                        <p:attrNameLst>
                                          <p:attrName>ppt_x</p:attrName>
                                        </p:attrNameLst>
                                      </p:cBhvr>
                                      <p:tavLst>
                                        <p:tav tm="0">
                                          <p:val>
                                            <p:strVal val="#ppt_x"/>
                                          </p:val>
                                        </p:tav>
                                        <p:tav tm="100000">
                                          <p:val>
                                            <p:strVal val="#ppt_x"/>
                                          </p:val>
                                        </p:tav>
                                      </p:tavLst>
                                    </p:anim>
                                    <p:anim calcmode="lin" valueType="num">
                                      <p:cBhvr additive="base">
                                        <p:cTn id="32" dur="500" fill="hold"/>
                                        <p:tgtEl>
                                          <p:spTgt spid="33178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31788"/>
                                        </p:tgtEl>
                                        <p:attrNameLst>
                                          <p:attrName>style.visibility</p:attrName>
                                        </p:attrNameLst>
                                      </p:cBhvr>
                                      <p:to>
                                        <p:strVal val="visible"/>
                                      </p:to>
                                    </p:set>
                                    <p:anim calcmode="lin" valueType="num">
                                      <p:cBhvr additive="base">
                                        <p:cTn id="37" dur="500" fill="hold"/>
                                        <p:tgtEl>
                                          <p:spTgt spid="331788"/>
                                        </p:tgtEl>
                                        <p:attrNameLst>
                                          <p:attrName>ppt_x</p:attrName>
                                        </p:attrNameLst>
                                      </p:cBhvr>
                                      <p:tavLst>
                                        <p:tav tm="0">
                                          <p:val>
                                            <p:strVal val="0-#ppt_w/2"/>
                                          </p:val>
                                        </p:tav>
                                        <p:tav tm="100000">
                                          <p:val>
                                            <p:strVal val="#ppt_x"/>
                                          </p:val>
                                        </p:tav>
                                      </p:tavLst>
                                    </p:anim>
                                    <p:anim calcmode="lin" valueType="num">
                                      <p:cBhvr additive="base">
                                        <p:cTn id="38" dur="500" fill="hold"/>
                                        <p:tgtEl>
                                          <p:spTgt spid="33178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31782"/>
                                        </p:tgtEl>
                                        <p:attrNameLst>
                                          <p:attrName>style.visibility</p:attrName>
                                        </p:attrNameLst>
                                      </p:cBhvr>
                                      <p:to>
                                        <p:strVal val="visible"/>
                                      </p:to>
                                    </p:set>
                                    <p:anim calcmode="lin" valueType="num">
                                      <p:cBhvr additive="base">
                                        <p:cTn id="41" dur="500" fill="hold"/>
                                        <p:tgtEl>
                                          <p:spTgt spid="331782"/>
                                        </p:tgtEl>
                                        <p:attrNameLst>
                                          <p:attrName>ppt_x</p:attrName>
                                        </p:attrNameLst>
                                      </p:cBhvr>
                                      <p:tavLst>
                                        <p:tav tm="0">
                                          <p:val>
                                            <p:strVal val="0-#ppt_w/2"/>
                                          </p:val>
                                        </p:tav>
                                        <p:tav tm="100000">
                                          <p:val>
                                            <p:strVal val="#ppt_x"/>
                                          </p:val>
                                        </p:tav>
                                      </p:tavLst>
                                    </p:anim>
                                    <p:anim calcmode="lin" valueType="num">
                                      <p:cBhvr additive="base">
                                        <p:cTn id="42" dur="500" fill="hold"/>
                                        <p:tgtEl>
                                          <p:spTgt spid="33178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31791"/>
                                        </p:tgtEl>
                                        <p:attrNameLst>
                                          <p:attrName>style.visibility</p:attrName>
                                        </p:attrNameLst>
                                      </p:cBhvr>
                                      <p:to>
                                        <p:strVal val="visible"/>
                                      </p:to>
                                    </p:set>
                                    <p:anim calcmode="lin" valueType="num">
                                      <p:cBhvr additive="base">
                                        <p:cTn id="47" dur="500" fill="hold"/>
                                        <p:tgtEl>
                                          <p:spTgt spid="331791"/>
                                        </p:tgtEl>
                                        <p:attrNameLst>
                                          <p:attrName>ppt_x</p:attrName>
                                        </p:attrNameLst>
                                      </p:cBhvr>
                                      <p:tavLst>
                                        <p:tav tm="0">
                                          <p:val>
                                            <p:strVal val="#ppt_x"/>
                                          </p:val>
                                        </p:tav>
                                        <p:tav tm="100000">
                                          <p:val>
                                            <p:strVal val="#ppt_x"/>
                                          </p:val>
                                        </p:tav>
                                      </p:tavLst>
                                    </p:anim>
                                    <p:anim calcmode="lin" valueType="num">
                                      <p:cBhvr additive="base">
                                        <p:cTn id="48" dur="500" fill="hold"/>
                                        <p:tgtEl>
                                          <p:spTgt spid="331791"/>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31783"/>
                                        </p:tgtEl>
                                        <p:attrNameLst>
                                          <p:attrName>style.visibility</p:attrName>
                                        </p:attrNameLst>
                                      </p:cBhvr>
                                      <p:to>
                                        <p:strVal val="visible"/>
                                      </p:to>
                                    </p:set>
                                    <p:anim calcmode="lin" valueType="num">
                                      <p:cBhvr additive="base">
                                        <p:cTn id="51" dur="500" fill="hold"/>
                                        <p:tgtEl>
                                          <p:spTgt spid="331783"/>
                                        </p:tgtEl>
                                        <p:attrNameLst>
                                          <p:attrName>ppt_x</p:attrName>
                                        </p:attrNameLst>
                                      </p:cBhvr>
                                      <p:tavLst>
                                        <p:tav tm="0">
                                          <p:val>
                                            <p:strVal val="#ppt_x"/>
                                          </p:val>
                                        </p:tav>
                                        <p:tav tm="100000">
                                          <p:val>
                                            <p:strVal val="#ppt_x"/>
                                          </p:val>
                                        </p:tav>
                                      </p:tavLst>
                                    </p:anim>
                                    <p:anim calcmode="lin" valueType="num">
                                      <p:cBhvr additive="base">
                                        <p:cTn id="52" dur="500" fill="hold"/>
                                        <p:tgtEl>
                                          <p:spTgt spid="33178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nodeType="clickEffect">
                                  <p:stCondLst>
                                    <p:cond delay="0"/>
                                  </p:stCondLst>
                                  <p:childTnLst>
                                    <p:set>
                                      <p:cBhvr>
                                        <p:cTn id="56" dur="1" fill="hold">
                                          <p:stCondLst>
                                            <p:cond delay="0"/>
                                          </p:stCondLst>
                                        </p:cTn>
                                        <p:tgtEl>
                                          <p:spTgt spid="331793"/>
                                        </p:tgtEl>
                                        <p:attrNameLst>
                                          <p:attrName>style.visibility</p:attrName>
                                        </p:attrNameLst>
                                      </p:cBhvr>
                                      <p:to>
                                        <p:strVal val="visible"/>
                                      </p:to>
                                    </p:set>
                                    <p:anim calcmode="lin" valueType="num">
                                      <p:cBhvr additive="base">
                                        <p:cTn id="57" dur="500" fill="hold"/>
                                        <p:tgtEl>
                                          <p:spTgt spid="331793"/>
                                        </p:tgtEl>
                                        <p:attrNameLst>
                                          <p:attrName>ppt_x</p:attrName>
                                        </p:attrNameLst>
                                      </p:cBhvr>
                                      <p:tavLst>
                                        <p:tav tm="0">
                                          <p:val>
                                            <p:strVal val="0-#ppt_w/2"/>
                                          </p:val>
                                        </p:tav>
                                        <p:tav tm="100000">
                                          <p:val>
                                            <p:strVal val="#ppt_x"/>
                                          </p:val>
                                        </p:tav>
                                      </p:tavLst>
                                    </p:anim>
                                    <p:anim calcmode="lin" valueType="num">
                                      <p:cBhvr additive="base">
                                        <p:cTn id="58" dur="500" fill="hold"/>
                                        <p:tgtEl>
                                          <p:spTgt spid="331793"/>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0"/>
                                  </p:stCondLst>
                                  <p:childTnLst>
                                    <p:set>
                                      <p:cBhvr>
                                        <p:cTn id="60" dur="1" fill="hold">
                                          <p:stCondLst>
                                            <p:cond delay="0"/>
                                          </p:stCondLst>
                                        </p:cTn>
                                        <p:tgtEl>
                                          <p:spTgt spid="331792"/>
                                        </p:tgtEl>
                                        <p:attrNameLst>
                                          <p:attrName>style.visibility</p:attrName>
                                        </p:attrNameLst>
                                      </p:cBhvr>
                                      <p:to>
                                        <p:strVal val="visible"/>
                                      </p:to>
                                    </p:set>
                                    <p:anim calcmode="lin" valueType="num">
                                      <p:cBhvr additive="base">
                                        <p:cTn id="61" dur="500" fill="hold"/>
                                        <p:tgtEl>
                                          <p:spTgt spid="331792"/>
                                        </p:tgtEl>
                                        <p:attrNameLst>
                                          <p:attrName>ppt_x</p:attrName>
                                        </p:attrNameLst>
                                      </p:cBhvr>
                                      <p:tavLst>
                                        <p:tav tm="0">
                                          <p:val>
                                            <p:strVal val="0-#ppt_w/2"/>
                                          </p:val>
                                        </p:tav>
                                        <p:tav tm="100000">
                                          <p:val>
                                            <p:strVal val="#ppt_x"/>
                                          </p:val>
                                        </p:tav>
                                      </p:tavLst>
                                    </p:anim>
                                    <p:anim calcmode="lin" valueType="num">
                                      <p:cBhvr additive="base">
                                        <p:cTn id="62" dur="500" fill="hold"/>
                                        <p:tgtEl>
                                          <p:spTgt spid="331792"/>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317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1780" grpId="0" animBg="1"/>
      <p:bldP spid="331781" grpId="0" animBg="1"/>
      <p:bldP spid="331782" grpId="0" animBg="1"/>
      <p:bldP spid="331783" grpId="0" animBg="1"/>
      <p:bldP spid="331784" grpId="0" animBg="1"/>
      <p:bldP spid="331786" grpId="0"/>
      <p:bldP spid="3317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body" idx="1"/>
          </p:nvPr>
        </p:nvSpPr>
        <p:spPr>
          <a:xfrm>
            <a:off x="1162685" y="992188"/>
            <a:ext cx="7512050" cy="5865812"/>
          </a:xfrm>
        </p:spPr>
        <p:txBody>
          <a:bodyPr/>
          <a:lstStyle/>
          <a:p>
            <a:pPr>
              <a:buFontTx/>
              <a:buNone/>
            </a:pPr>
            <a:r>
              <a:rPr lang="en-GB" b="1" dirty="0"/>
              <a:t>Maintaining internal verification standards</a:t>
            </a:r>
          </a:p>
          <a:p>
            <a:pPr>
              <a:buFontTx/>
              <a:buNone/>
            </a:pPr>
            <a:r>
              <a:rPr lang="en-GB" sz="2400" dirty="0" smtClean="0"/>
              <a:t>Coleg Powys is in the process of:</a:t>
            </a:r>
            <a:endParaRPr lang="en-GB" sz="2400" dirty="0"/>
          </a:p>
          <a:p>
            <a:r>
              <a:rPr lang="en-GB" sz="2400" dirty="0" smtClean="0"/>
              <a:t>identifying </a:t>
            </a:r>
            <a:r>
              <a:rPr lang="en-GB" sz="2400" dirty="0"/>
              <a:t>lead internal verifiers for each </a:t>
            </a:r>
            <a:r>
              <a:rPr lang="en-GB" sz="2400" dirty="0" smtClean="0"/>
              <a:t>PSA.</a:t>
            </a:r>
            <a:endParaRPr lang="en-GB" sz="2400" dirty="0"/>
          </a:p>
          <a:p>
            <a:r>
              <a:rPr lang="en-GB" sz="2400" dirty="0" smtClean="0"/>
              <a:t>ensuring </a:t>
            </a:r>
            <a:r>
              <a:rPr lang="en-GB" sz="2400" dirty="0"/>
              <a:t>lead IVs book onto </a:t>
            </a:r>
            <a:r>
              <a:rPr lang="en-GB" sz="2400" dirty="0" smtClean="0"/>
              <a:t>induction.</a:t>
            </a:r>
            <a:endParaRPr lang="en-GB" sz="2400" dirty="0"/>
          </a:p>
          <a:p>
            <a:r>
              <a:rPr lang="en-GB" sz="2400" dirty="0" smtClean="0"/>
              <a:t>organising </a:t>
            </a:r>
            <a:r>
              <a:rPr lang="en-GB" sz="2400" dirty="0"/>
              <a:t>registration of lead IVs onto </a:t>
            </a:r>
            <a:r>
              <a:rPr lang="en-GB" sz="2400" dirty="0" smtClean="0"/>
              <a:t>OSCA2.</a:t>
            </a:r>
            <a:endParaRPr lang="en-GB" sz="2400" dirty="0"/>
          </a:p>
          <a:p>
            <a:r>
              <a:rPr lang="en-GB" sz="2400" dirty="0" smtClean="0"/>
              <a:t>monitoring </a:t>
            </a:r>
            <a:r>
              <a:rPr lang="en-GB" sz="2400" dirty="0"/>
              <a:t>when lead IVs commit to specific OSCA2 </a:t>
            </a:r>
            <a:r>
              <a:rPr lang="en-GB" sz="2400" dirty="0" smtClean="0"/>
              <a:t>windows.</a:t>
            </a:r>
            <a:endParaRPr lang="en-GB" sz="2400" dirty="0"/>
          </a:p>
          <a:p>
            <a:r>
              <a:rPr lang="en-GB" sz="2400" dirty="0" smtClean="0"/>
              <a:t>recording </a:t>
            </a:r>
            <a:r>
              <a:rPr lang="en-GB" sz="2400" dirty="0"/>
              <a:t>results of on line </a:t>
            </a:r>
            <a:r>
              <a:rPr lang="en-GB" sz="2400" dirty="0" smtClean="0"/>
              <a:t>assessments.</a:t>
            </a:r>
            <a:endParaRPr lang="en-GB" sz="2400" dirty="0"/>
          </a:p>
          <a:p>
            <a:r>
              <a:rPr lang="en-GB" sz="2400" dirty="0" smtClean="0"/>
              <a:t>ensuring </a:t>
            </a:r>
            <a:r>
              <a:rPr lang="en-GB" sz="2400" dirty="0"/>
              <a:t>teams are prepared to meet random sampling standards </a:t>
            </a:r>
            <a:r>
              <a:rPr lang="en-GB" sz="2400" dirty="0" smtClean="0"/>
              <a:t>verification.</a:t>
            </a:r>
            <a:endParaRPr lang="en-GB" sz="2400" dirty="0"/>
          </a:p>
          <a:p>
            <a:r>
              <a:rPr lang="en-GB" sz="2400" dirty="0" smtClean="0"/>
              <a:t>ensuring </a:t>
            </a:r>
            <a:r>
              <a:rPr lang="en-GB" sz="2400" dirty="0"/>
              <a:t>teams are prepared to meet standards verification requirements if on line assessment is </a:t>
            </a:r>
            <a:r>
              <a:rPr lang="en-GB" sz="2400" dirty="0" smtClean="0"/>
              <a:t>unsuccessful.</a:t>
            </a:r>
            <a:endParaRPr lang="en-GB" sz="2400" dirty="0"/>
          </a:p>
          <a:p>
            <a:endParaRPr lang="en-GB" dirty="0"/>
          </a:p>
          <a:p>
            <a:endParaRPr lang="en-GB" dirty="0"/>
          </a:p>
        </p:txBody>
      </p:sp>
      <p:graphicFrame>
        <p:nvGraphicFramePr>
          <p:cNvPr id="9218" name="Object 2"/>
          <p:cNvGraphicFramePr>
            <a:graphicFrameLocks noChangeAspect="1"/>
          </p:cNvGraphicFramePr>
          <p:nvPr/>
        </p:nvGraphicFramePr>
        <p:xfrm>
          <a:off x="0" y="0"/>
          <a:ext cx="5468938" cy="1539875"/>
        </p:xfrm>
        <a:graphic>
          <a:graphicData uri="http://schemas.openxmlformats.org/presentationml/2006/ole">
            <p:oleObj spid="_x0000_s9218" name="Document" r:id="rId4" imgW="5306779" imgH="1493690" progId="Word.Documen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35522">
                                            <p:txEl>
                                              <p:pRg st="2" end="2"/>
                                            </p:txEl>
                                          </p:spTgt>
                                        </p:tgtEl>
                                        <p:attrNameLst>
                                          <p:attrName>style.visibility</p:attrName>
                                        </p:attrNameLst>
                                      </p:cBhvr>
                                      <p:to>
                                        <p:strVal val="visible"/>
                                      </p:to>
                                    </p:set>
                                    <p:animEffect transition="in" filter="blinds(horizontal)">
                                      <p:cBhvr>
                                        <p:cTn id="7" dur="500"/>
                                        <p:tgtEl>
                                          <p:spTgt spid="23552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35522">
                                            <p:txEl>
                                              <p:pRg st="3" end="3"/>
                                            </p:txEl>
                                          </p:spTgt>
                                        </p:tgtEl>
                                        <p:attrNameLst>
                                          <p:attrName>style.visibility</p:attrName>
                                        </p:attrNameLst>
                                      </p:cBhvr>
                                      <p:to>
                                        <p:strVal val="visible"/>
                                      </p:to>
                                    </p:set>
                                    <p:animEffect transition="in" filter="blinds(horizontal)">
                                      <p:cBhvr>
                                        <p:cTn id="12" dur="500"/>
                                        <p:tgtEl>
                                          <p:spTgt spid="23552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5522">
                                            <p:txEl>
                                              <p:pRg st="4" end="4"/>
                                            </p:txEl>
                                          </p:spTgt>
                                        </p:tgtEl>
                                        <p:attrNameLst>
                                          <p:attrName>style.visibility</p:attrName>
                                        </p:attrNameLst>
                                      </p:cBhvr>
                                      <p:to>
                                        <p:strVal val="visible"/>
                                      </p:to>
                                    </p:set>
                                    <p:animEffect transition="in" filter="blinds(horizontal)">
                                      <p:cBhvr>
                                        <p:cTn id="17" dur="500"/>
                                        <p:tgtEl>
                                          <p:spTgt spid="23552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35522">
                                            <p:txEl>
                                              <p:pRg st="5" end="5"/>
                                            </p:txEl>
                                          </p:spTgt>
                                        </p:tgtEl>
                                        <p:attrNameLst>
                                          <p:attrName>style.visibility</p:attrName>
                                        </p:attrNameLst>
                                      </p:cBhvr>
                                      <p:to>
                                        <p:strVal val="visible"/>
                                      </p:to>
                                    </p:set>
                                    <p:animEffect transition="in" filter="blinds(horizontal)">
                                      <p:cBhvr>
                                        <p:cTn id="22" dur="500"/>
                                        <p:tgtEl>
                                          <p:spTgt spid="23552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35522">
                                            <p:txEl>
                                              <p:pRg st="6" end="6"/>
                                            </p:txEl>
                                          </p:spTgt>
                                        </p:tgtEl>
                                        <p:attrNameLst>
                                          <p:attrName>style.visibility</p:attrName>
                                        </p:attrNameLst>
                                      </p:cBhvr>
                                      <p:to>
                                        <p:strVal val="visible"/>
                                      </p:to>
                                    </p:set>
                                    <p:animEffect transition="in" filter="blinds(horizontal)">
                                      <p:cBhvr>
                                        <p:cTn id="27" dur="500"/>
                                        <p:tgtEl>
                                          <p:spTgt spid="23552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35522">
                                            <p:txEl>
                                              <p:pRg st="7" end="7"/>
                                            </p:txEl>
                                          </p:spTgt>
                                        </p:tgtEl>
                                        <p:attrNameLst>
                                          <p:attrName>style.visibility</p:attrName>
                                        </p:attrNameLst>
                                      </p:cBhvr>
                                      <p:to>
                                        <p:strVal val="visible"/>
                                      </p:to>
                                    </p:set>
                                    <p:animEffect transition="in" filter="blinds(horizontal)">
                                      <p:cBhvr>
                                        <p:cTn id="32" dur="500"/>
                                        <p:tgtEl>
                                          <p:spTgt spid="23552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35522">
                                            <p:txEl>
                                              <p:pRg st="8" end="8"/>
                                            </p:txEl>
                                          </p:spTgt>
                                        </p:tgtEl>
                                        <p:attrNameLst>
                                          <p:attrName>style.visibility</p:attrName>
                                        </p:attrNameLst>
                                      </p:cBhvr>
                                      <p:to>
                                        <p:strVal val="visible"/>
                                      </p:to>
                                    </p:set>
                                    <p:animEffect transition="in" filter="blinds(horizontal)">
                                      <p:cBhvr>
                                        <p:cTn id="37" dur="500"/>
                                        <p:tgtEl>
                                          <p:spTgt spid="23552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body" idx="1"/>
          </p:nvPr>
        </p:nvSpPr>
        <p:spPr>
          <a:xfrm>
            <a:off x="1099687" y="691938"/>
            <a:ext cx="7512050" cy="5553075"/>
          </a:xfrm>
        </p:spPr>
        <p:txBody>
          <a:bodyPr/>
          <a:lstStyle/>
          <a:p>
            <a:pPr>
              <a:buFontTx/>
              <a:buNone/>
            </a:pPr>
            <a:endParaRPr lang="en-GB" dirty="0"/>
          </a:p>
          <a:p>
            <a:pPr>
              <a:buFontTx/>
              <a:buNone/>
            </a:pPr>
            <a:r>
              <a:rPr lang="en-GB" b="1" dirty="0"/>
              <a:t>Maintaining internal verification standards</a:t>
            </a:r>
          </a:p>
          <a:p>
            <a:pPr>
              <a:buFontTx/>
              <a:buNone/>
            </a:pPr>
            <a:endParaRPr lang="en-GB" dirty="0"/>
          </a:p>
          <a:p>
            <a:pPr>
              <a:buFontTx/>
              <a:buNone/>
            </a:pPr>
            <a:r>
              <a:rPr lang="en-GB" sz="2400" dirty="0" smtClean="0"/>
              <a:t>Coleg Powys has a plan to:</a:t>
            </a:r>
            <a:endParaRPr lang="en-GB" sz="2400" dirty="0"/>
          </a:p>
          <a:p>
            <a:r>
              <a:rPr lang="en-GB" sz="2400" dirty="0"/>
              <a:t>ensure an effective IV system is adopted across all </a:t>
            </a:r>
            <a:r>
              <a:rPr lang="en-GB" sz="2400" dirty="0" smtClean="0"/>
              <a:t>PSAs.</a:t>
            </a:r>
            <a:endParaRPr lang="en-GB" sz="2400" dirty="0"/>
          </a:p>
          <a:p>
            <a:r>
              <a:rPr lang="en-GB" sz="2400" dirty="0"/>
              <a:t>maintain an auditable recorded IV </a:t>
            </a:r>
            <a:r>
              <a:rPr lang="en-GB" sz="2400" dirty="0" smtClean="0"/>
              <a:t>system.</a:t>
            </a:r>
            <a:endParaRPr lang="en-GB" sz="2400" dirty="0"/>
          </a:p>
          <a:p>
            <a:r>
              <a:rPr lang="en-GB" sz="2400" dirty="0"/>
              <a:t>ensure all assessors/internal verifiers are trained, supported, standardised and follow an effective and consistent IV </a:t>
            </a:r>
            <a:r>
              <a:rPr lang="en-GB" sz="2400" dirty="0" smtClean="0"/>
              <a:t>system.</a:t>
            </a:r>
            <a:endParaRPr lang="en-GB" sz="2400" dirty="0"/>
          </a:p>
          <a:p>
            <a:r>
              <a:rPr lang="en-GB" sz="2400" dirty="0"/>
              <a:t>implement an appropriate IV monitoring process? </a:t>
            </a:r>
          </a:p>
          <a:p>
            <a:r>
              <a:rPr lang="en-GB" sz="2400" dirty="0"/>
              <a:t>overall ensure IV systems and procedures are </a:t>
            </a:r>
            <a:r>
              <a:rPr lang="en-GB" sz="2400" dirty="0" smtClean="0"/>
              <a:t>rigorous.</a:t>
            </a:r>
            <a:endParaRPr lang="en-GB" sz="2400" dirty="0"/>
          </a:p>
        </p:txBody>
      </p:sp>
      <p:graphicFrame>
        <p:nvGraphicFramePr>
          <p:cNvPr id="12290" name="Object 2"/>
          <p:cNvGraphicFramePr>
            <a:graphicFrameLocks noChangeAspect="1"/>
          </p:cNvGraphicFramePr>
          <p:nvPr/>
        </p:nvGraphicFramePr>
        <p:xfrm>
          <a:off x="0" y="0"/>
          <a:ext cx="5468938" cy="1539875"/>
        </p:xfrm>
        <a:graphic>
          <a:graphicData uri="http://schemas.openxmlformats.org/presentationml/2006/ole">
            <p:oleObj spid="_x0000_s12290" name="Document" r:id="rId4" imgW="5306779" imgH="1493690" progId="Word.Documen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8706">
                                            <p:txEl>
                                              <p:pRg st="1" end="1"/>
                                            </p:txEl>
                                          </p:spTgt>
                                        </p:tgtEl>
                                        <p:attrNameLst>
                                          <p:attrName>style.visibility</p:attrName>
                                        </p:attrNameLst>
                                      </p:cBhvr>
                                      <p:to>
                                        <p:strVal val="visible"/>
                                      </p:to>
                                    </p:set>
                                    <p:animEffect transition="in" filter="blinds(horizontal)">
                                      <p:cBhvr>
                                        <p:cTn id="7" dur="500"/>
                                        <p:tgtEl>
                                          <p:spTgt spid="32870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8706">
                                            <p:txEl>
                                              <p:pRg st="3" end="3"/>
                                            </p:txEl>
                                          </p:spTgt>
                                        </p:tgtEl>
                                        <p:attrNameLst>
                                          <p:attrName>style.visibility</p:attrName>
                                        </p:attrNameLst>
                                      </p:cBhvr>
                                      <p:to>
                                        <p:strVal val="visible"/>
                                      </p:to>
                                    </p:set>
                                    <p:animEffect transition="in" filter="blinds(horizontal)">
                                      <p:cBhvr>
                                        <p:cTn id="12" dur="500"/>
                                        <p:tgtEl>
                                          <p:spTgt spid="32870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8706">
                                            <p:txEl>
                                              <p:pRg st="4" end="4"/>
                                            </p:txEl>
                                          </p:spTgt>
                                        </p:tgtEl>
                                        <p:attrNameLst>
                                          <p:attrName>style.visibility</p:attrName>
                                        </p:attrNameLst>
                                      </p:cBhvr>
                                      <p:to>
                                        <p:strVal val="visible"/>
                                      </p:to>
                                    </p:set>
                                    <p:animEffect transition="in" filter="blinds(horizontal)">
                                      <p:cBhvr>
                                        <p:cTn id="17" dur="500"/>
                                        <p:tgtEl>
                                          <p:spTgt spid="32870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8706">
                                            <p:txEl>
                                              <p:pRg st="5" end="5"/>
                                            </p:txEl>
                                          </p:spTgt>
                                        </p:tgtEl>
                                        <p:attrNameLst>
                                          <p:attrName>style.visibility</p:attrName>
                                        </p:attrNameLst>
                                      </p:cBhvr>
                                      <p:to>
                                        <p:strVal val="visible"/>
                                      </p:to>
                                    </p:set>
                                    <p:animEffect transition="in" filter="blinds(horizontal)">
                                      <p:cBhvr>
                                        <p:cTn id="22" dur="500"/>
                                        <p:tgtEl>
                                          <p:spTgt spid="32870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28706">
                                            <p:txEl>
                                              <p:pRg st="6" end="6"/>
                                            </p:txEl>
                                          </p:spTgt>
                                        </p:tgtEl>
                                        <p:attrNameLst>
                                          <p:attrName>style.visibility</p:attrName>
                                        </p:attrNameLst>
                                      </p:cBhvr>
                                      <p:to>
                                        <p:strVal val="visible"/>
                                      </p:to>
                                    </p:set>
                                    <p:animEffect transition="in" filter="blinds(horizontal)">
                                      <p:cBhvr>
                                        <p:cTn id="27" dur="500"/>
                                        <p:tgtEl>
                                          <p:spTgt spid="32870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28706">
                                            <p:txEl>
                                              <p:pRg st="7" end="7"/>
                                            </p:txEl>
                                          </p:spTgt>
                                        </p:tgtEl>
                                        <p:attrNameLst>
                                          <p:attrName>style.visibility</p:attrName>
                                        </p:attrNameLst>
                                      </p:cBhvr>
                                      <p:to>
                                        <p:strVal val="visible"/>
                                      </p:to>
                                    </p:set>
                                    <p:animEffect transition="in" filter="blinds(horizontal)">
                                      <p:cBhvr>
                                        <p:cTn id="32" dur="500"/>
                                        <p:tgtEl>
                                          <p:spTgt spid="32870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28706">
                                            <p:txEl>
                                              <p:pRg st="8" end="8"/>
                                            </p:txEl>
                                          </p:spTgt>
                                        </p:tgtEl>
                                        <p:attrNameLst>
                                          <p:attrName>style.visibility</p:attrName>
                                        </p:attrNameLst>
                                      </p:cBhvr>
                                      <p:to>
                                        <p:strVal val="visible"/>
                                      </p:to>
                                    </p:set>
                                    <p:animEffect transition="in" filter="blinds(horizontal)">
                                      <p:cBhvr>
                                        <p:cTn id="37" dur="500"/>
                                        <p:tgtEl>
                                          <p:spTgt spid="32870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70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1035050"/>
            <a:ext cx="7857173" cy="830263"/>
          </a:xfrm>
        </p:spPr>
        <p:txBody>
          <a:bodyPr/>
          <a:lstStyle/>
          <a:p>
            <a:r>
              <a:rPr lang="en-GB" dirty="0" smtClean="0"/>
              <a:t>Preparing and managing the IV process</a:t>
            </a:r>
            <a:endParaRPr lang="en-GB" dirty="0"/>
          </a:p>
        </p:txBody>
      </p:sp>
      <p:sp>
        <p:nvSpPr>
          <p:cNvPr id="3" name="Content Placeholder 2"/>
          <p:cNvSpPr>
            <a:spLocks noGrp="1"/>
          </p:cNvSpPr>
          <p:nvPr>
            <p:ph idx="1"/>
          </p:nvPr>
        </p:nvSpPr>
        <p:spPr>
          <a:xfrm>
            <a:off x="812800" y="1529080"/>
            <a:ext cx="7658735" cy="4872038"/>
          </a:xfrm>
        </p:spPr>
        <p:txBody>
          <a:bodyPr/>
          <a:lstStyle/>
          <a:p>
            <a:pPr>
              <a:lnSpc>
                <a:spcPct val="90000"/>
              </a:lnSpc>
            </a:pPr>
            <a:r>
              <a:rPr lang="en-GB" dirty="0" smtClean="0">
                <a:cs typeface="Times New Roman" pitchFamily="1" charset="0"/>
              </a:rPr>
              <a:t>Objectives:</a:t>
            </a:r>
          </a:p>
          <a:p>
            <a:pPr>
              <a:lnSpc>
                <a:spcPct val="90000"/>
              </a:lnSpc>
            </a:pPr>
            <a:endParaRPr lang="en-GB" dirty="0" smtClean="0">
              <a:solidFill>
                <a:srgbClr val="FF0000"/>
              </a:solidFill>
              <a:cs typeface="Times New Roman" pitchFamily="1" charset="0"/>
            </a:endParaRPr>
          </a:p>
          <a:p>
            <a:pPr>
              <a:lnSpc>
                <a:spcPct val="90000"/>
              </a:lnSpc>
            </a:pPr>
            <a:r>
              <a:rPr lang="en-GB" dirty="0" smtClean="0">
                <a:solidFill>
                  <a:srgbClr val="FF0000"/>
                </a:solidFill>
                <a:cs typeface="Times New Roman" pitchFamily="1" charset="0"/>
              </a:rPr>
              <a:t>By the end of this session you will be more familiar with :</a:t>
            </a:r>
          </a:p>
          <a:p>
            <a:pPr>
              <a:lnSpc>
                <a:spcPct val="90000"/>
              </a:lnSpc>
            </a:pPr>
            <a:r>
              <a:rPr lang="en-GB" sz="3200" dirty="0" smtClean="0">
                <a:solidFill>
                  <a:srgbClr val="FF0000"/>
                </a:solidFill>
                <a:cs typeface="Times New Roman" pitchFamily="1" charset="0"/>
              </a:rPr>
              <a:t>The concept of what Internal Verification is</a:t>
            </a:r>
          </a:p>
          <a:p>
            <a:pPr>
              <a:lnSpc>
                <a:spcPct val="90000"/>
              </a:lnSpc>
            </a:pPr>
            <a:r>
              <a:rPr lang="en-GB" sz="3200" dirty="0" smtClean="0">
                <a:solidFill>
                  <a:srgbClr val="FF0000"/>
                </a:solidFill>
                <a:cs typeface="Times New Roman" pitchFamily="1" charset="0"/>
              </a:rPr>
              <a:t>What it achieves</a:t>
            </a:r>
          </a:p>
          <a:p>
            <a:pPr>
              <a:lnSpc>
                <a:spcPct val="90000"/>
              </a:lnSpc>
            </a:pPr>
            <a:r>
              <a:rPr lang="en-GB" sz="3200" dirty="0" smtClean="0">
                <a:solidFill>
                  <a:srgbClr val="FF0000"/>
                </a:solidFill>
                <a:cs typeface="Times New Roman" pitchFamily="1" charset="0"/>
              </a:rPr>
              <a:t>The Principal subject areas</a:t>
            </a:r>
          </a:p>
          <a:p>
            <a:pPr>
              <a:lnSpc>
                <a:spcPct val="90000"/>
              </a:lnSpc>
            </a:pPr>
            <a:r>
              <a:rPr lang="en-GB" sz="3200" dirty="0" smtClean="0">
                <a:solidFill>
                  <a:srgbClr val="FF0000"/>
                </a:solidFill>
                <a:cs typeface="Times New Roman" pitchFamily="1" charset="0"/>
              </a:rPr>
              <a:t>The Role of the lead </a:t>
            </a:r>
            <a:r>
              <a:rPr lang="en-GB" sz="3200" dirty="0" smtClean="0">
                <a:solidFill>
                  <a:srgbClr val="FF0000"/>
                </a:solidFill>
                <a:cs typeface="Times New Roman" pitchFamily="1" charset="0"/>
              </a:rPr>
              <a:t>Internal Verifier</a:t>
            </a:r>
            <a:endParaRPr lang="en-GB" sz="3200" dirty="0" smtClean="0">
              <a:solidFill>
                <a:srgbClr val="FF0000"/>
              </a:solidFill>
              <a:cs typeface="Times New Roman" pitchFamily="1" charset="0"/>
            </a:endParaRPr>
          </a:p>
          <a:p>
            <a:pPr>
              <a:lnSpc>
                <a:spcPct val="90000"/>
              </a:lnSpc>
            </a:pPr>
            <a:r>
              <a:rPr lang="en-GB" sz="3200" dirty="0" smtClean="0">
                <a:solidFill>
                  <a:srgbClr val="FF0000"/>
                </a:solidFill>
                <a:cs typeface="Times New Roman" pitchFamily="1" charset="0"/>
              </a:rPr>
              <a:t>Coleg Powys’s  time frame /What we are doing.</a:t>
            </a:r>
            <a:endParaRPr lang="en-GB" sz="3200" dirty="0" smtClean="0"/>
          </a:p>
          <a:p>
            <a:endParaRPr lang="en-GB" sz="3200"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body" idx="1"/>
          </p:nvPr>
        </p:nvSpPr>
        <p:spPr>
          <a:xfrm>
            <a:off x="509667" y="634756"/>
            <a:ext cx="8634333" cy="5865812"/>
          </a:xfrm>
        </p:spPr>
        <p:txBody>
          <a:bodyPr/>
          <a:lstStyle/>
          <a:p>
            <a:pPr>
              <a:buFontTx/>
              <a:buNone/>
            </a:pPr>
            <a:endParaRPr lang="en-GB" sz="2400" dirty="0"/>
          </a:p>
          <a:p>
            <a:pPr>
              <a:buFontTx/>
              <a:buNone/>
            </a:pPr>
            <a:r>
              <a:rPr lang="en-GB" sz="2400" b="1" dirty="0" smtClean="0"/>
              <a:t>                  Importance </a:t>
            </a:r>
            <a:r>
              <a:rPr lang="en-GB" sz="2400" b="1" dirty="0"/>
              <a:t>of Internal Verification </a:t>
            </a:r>
            <a:endParaRPr lang="en-GB" dirty="0"/>
          </a:p>
          <a:p>
            <a:r>
              <a:rPr lang="en-GB" sz="3200" dirty="0"/>
              <a:t>Internal verification </a:t>
            </a:r>
          </a:p>
          <a:p>
            <a:pPr lvl="1"/>
            <a:r>
              <a:rPr lang="en-GB" sz="3200" dirty="0"/>
              <a:t>is an established process and is not changing</a:t>
            </a:r>
          </a:p>
          <a:p>
            <a:pPr lvl="1"/>
            <a:r>
              <a:rPr lang="en-GB" sz="3200" dirty="0"/>
              <a:t>is essential to meet national </a:t>
            </a:r>
            <a:r>
              <a:rPr lang="en-GB" sz="3200" dirty="0" smtClean="0"/>
              <a:t>standards.</a:t>
            </a:r>
            <a:endParaRPr lang="en-GB" sz="3200" dirty="0"/>
          </a:p>
          <a:p>
            <a:pPr>
              <a:buNone/>
            </a:pPr>
            <a:r>
              <a:rPr lang="en-GB" sz="3200" dirty="0" smtClean="0"/>
              <a:t>The </a:t>
            </a:r>
            <a:r>
              <a:rPr lang="en-GB" sz="3200" dirty="0"/>
              <a:t>assessment of learner work is assured by </a:t>
            </a:r>
          </a:p>
          <a:p>
            <a:pPr lvl="1"/>
            <a:r>
              <a:rPr lang="en-GB" sz="3200" dirty="0"/>
              <a:t>internal verification </a:t>
            </a:r>
            <a:r>
              <a:rPr lang="en-GB" sz="3200" dirty="0" smtClean="0"/>
              <a:t>at Coleg </a:t>
            </a:r>
            <a:r>
              <a:rPr lang="en-GB" sz="3200" dirty="0" smtClean="0"/>
              <a:t>Powys</a:t>
            </a:r>
            <a:endParaRPr lang="en-GB" sz="3200" dirty="0"/>
          </a:p>
          <a:p>
            <a:pPr lvl="1">
              <a:buNone/>
            </a:pPr>
            <a:r>
              <a:rPr lang="en-GB" sz="3200" b="1" i="1" dirty="0" smtClean="0"/>
              <a:t>Successful IV will enable CP to certify learners work and allow Edexcel to accredit them.</a:t>
            </a:r>
            <a:endParaRPr lang="en-GB" b="1" i="1" dirty="0"/>
          </a:p>
          <a:p>
            <a:pPr>
              <a:buFontTx/>
              <a:buNone/>
            </a:pPr>
            <a:endParaRPr lang="en-GB" dirty="0"/>
          </a:p>
          <a:p>
            <a:endParaRPr lang="en-GB" dirty="0"/>
          </a:p>
          <a:p>
            <a:pPr lvl="1"/>
            <a:endParaRPr lang="en-GB" dirty="0"/>
          </a:p>
          <a:p>
            <a:pPr lvl="1">
              <a:buFontTx/>
              <a:buNone/>
            </a:pPr>
            <a:endParaRPr lang="en-GB" dirty="0"/>
          </a:p>
          <a:p>
            <a:endParaRPr lang="en-GB" dirty="0"/>
          </a:p>
          <a:p>
            <a:endParaRPr lang="en-GB" dirty="0"/>
          </a:p>
          <a:p>
            <a:endParaRPr lang="en-GB" dirty="0"/>
          </a:p>
          <a:p>
            <a:endParaRPr lang="en-GB" dirty="0"/>
          </a:p>
          <a:p>
            <a:endParaRPr lang="en-GB" dirty="0"/>
          </a:p>
        </p:txBody>
      </p:sp>
      <p:graphicFrame>
        <p:nvGraphicFramePr>
          <p:cNvPr id="2050" name="Object 2"/>
          <p:cNvGraphicFramePr>
            <a:graphicFrameLocks noChangeAspect="1"/>
          </p:cNvGraphicFramePr>
          <p:nvPr/>
        </p:nvGraphicFramePr>
        <p:xfrm>
          <a:off x="0" y="0"/>
          <a:ext cx="5468938" cy="1539875"/>
        </p:xfrm>
        <a:graphic>
          <a:graphicData uri="http://schemas.openxmlformats.org/presentationml/2006/ole">
            <p:oleObj spid="_x0000_s2050" name="Document" r:id="rId4" imgW="5306779" imgH="1493690" progId="Word.Documen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282">
                                            <p:txEl>
                                              <p:pRg st="1" end="1"/>
                                            </p:txEl>
                                          </p:spTgt>
                                        </p:tgtEl>
                                        <p:attrNameLst>
                                          <p:attrName>style.visibility</p:attrName>
                                        </p:attrNameLst>
                                      </p:cBhvr>
                                      <p:to>
                                        <p:strVal val="visible"/>
                                      </p:to>
                                    </p:set>
                                    <p:animEffect transition="in" filter="blinds(horizontal)">
                                      <p:cBhvr>
                                        <p:cTn id="7" dur="500"/>
                                        <p:tgtEl>
                                          <p:spTgt spid="22528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282">
                                            <p:txEl>
                                              <p:pRg st="2" end="2"/>
                                            </p:txEl>
                                          </p:spTgt>
                                        </p:tgtEl>
                                        <p:attrNameLst>
                                          <p:attrName>style.visibility</p:attrName>
                                        </p:attrNameLst>
                                      </p:cBhvr>
                                      <p:to>
                                        <p:strVal val="visible"/>
                                      </p:to>
                                    </p:set>
                                    <p:animEffect transition="in" filter="blinds(horizontal)">
                                      <p:cBhvr>
                                        <p:cTn id="12" dur="500"/>
                                        <p:tgtEl>
                                          <p:spTgt spid="225282">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225282">
                                            <p:txEl>
                                              <p:pRg st="3" end="3"/>
                                            </p:txEl>
                                          </p:spTgt>
                                        </p:tgtEl>
                                        <p:attrNameLst>
                                          <p:attrName>style.visibility</p:attrName>
                                        </p:attrNameLst>
                                      </p:cBhvr>
                                      <p:to>
                                        <p:strVal val="visible"/>
                                      </p:to>
                                    </p:set>
                                    <p:animEffect transition="in" filter="blinds(horizontal)">
                                      <p:cBhvr>
                                        <p:cTn id="15" dur="500"/>
                                        <p:tgtEl>
                                          <p:spTgt spid="225282">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25282">
                                            <p:txEl>
                                              <p:pRg st="4" end="4"/>
                                            </p:txEl>
                                          </p:spTgt>
                                        </p:tgtEl>
                                        <p:attrNameLst>
                                          <p:attrName>style.visibility</p:attrName>
                                        </p:attrNameLst>
                                      </p:cBhvr>
                                      <p:to>
                                        <p:strVal val="visible"/>
                                      </p:to>
                                    </p:set>
                                    <p:animEffect transition="in" filter="blinds(horizontal)">
                                      <p:cBhvr>
                                        <p:cTn id="18" dur="500"/>
                                        <p:tgtEl>
                                          <p:spTgt spid="22528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225282">
                                            <p:txEl>
                                              <p:pRg st="5" end="5"/>
                                            </p:txEl>
                                          </p:spTgt>
                                        </p:tgtEl>
                                        <p:attrNameLst>
                                          <p:attrName>style.visibility</p:attrName>
                                        </p:attrNameLst>
                                      </p:cBhvr>
                                      <p:to>
                                        <p:strVal val="visible"/>
                                      </p:to>
                                    </p:set>
                                    <p:animEffect transition="in" filter="blinds(horizontal)">
                                      <p:cBhvr>
                                        <p:cTn id="23" dur="500"/>
                                        <p:tgtEl>
                                          <p:spTgt spid="225282">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225282">
                                            <p:txEl>
                                              <p:pRg st="6" end="6"/>
                                            </p:txEl>
                                          </p:spTgt>
                                        </p:tgtEl>
                                        <p:attrNameLst>
                                          <p:attrName>style.visibility</p:attrName>
                                        </p:attrNameLst>
                                      </p:cBhvr>
                                      <p:to>
                                        <p:strVal val="visible"/>
                                      </p:to>
                                    </p:set>
                                    <p:animEffect transition="in" filter="blinds(horizontal)">
                                      <p:cBhvr>
                                        <p:cTn id="26" dur="500"/>
                                        <p:tgtEl>
                                          <p:spTgt spid="225282">
                                            <p:txEl>
                                              <p:pRg st="6" end="6"/>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225282">
                                            <p:txEl>
                                              <p:pRg st="7" end="7"/>
                                            </p:txEl>
                                          </p:spTgt>
                                        </p:tgtEl>
                                        <p:attrNameLst>
                                          <p:attrName>style.visibility</p:attrName>
                                        </p:attrNameLst>
                                      </p:cBhvr>
                                      <p:to>
                                        <p:strVal val="visible"/>
                                      </p:to>
                                    </p:set>
                                    <p:animEffect transition="in" filter="blinds(horizontal)">
                                      <p:cBhvr>
                                        <p:cTn id="29" dur="500"/>
                                        <p:tgtEl>
                                          <p:spTgt spid="22528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8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14    Principal Subject areas</a:t>
            </a:r>
            <a:endParaRPr lang="en-GB" sz="3200" dirty="0"/>
          </a:p>
        </p:txBody>
      </p:sp>
      <p:pic>
        <p:nvPicPr>
          <p:cNvPr id="13314" name="Picture 2" descr="C:\Program Files\Microsoft Office\MEDIA\CAGCAT10\j0301252.wmf">
            <a:hlinkClick r:id="rId3"/>
          </p:cNvPr>
          <p:cNvPicPr>
            <a:picLocks noGrp="1" noChangeAspect="1" noChangeArrowheads="1"/>
          </p:cNvPicPr>
          <p:nvPr>
            <p:ph idx="1"/>
          </p:nvPr>
        </p:nvPicPr>
        <p:blipFill>
          <a:blip r:embed="rId4" cstate="print"/>
          <a:srcRect/>
          <a:stretch>
            <a:fillRect/>
          </a:stretch>
        </p:blipFill>
        <p:spPr bwMode="auto">
          <a:xfrm>
            <a:off x="2032000" y="1619956"/>
            <a:ext cx="4035882" cy="3452990"/>
          </a:xfrm>
          <a:prstGeom prst="rect">
            <a:avLst/>
          </a:prstGeom>
          <a:noFill/>
        </p:spPr>
      </p:pic>
      <p:graphicFrame>
        <p:nvGraphicFramePr>
          <p:cNvPr id="13315" name="Object 3"/>
          <p:cNvGraphicFramePr>
            <a:graphicFrameLocks noChangeAspect="1"/>
          </p:cNvGraphicFramePr>
          <p:nvPr/>
        </p:nvGraphicFramePr>
        <p:xfrm>
          <a:off x="0" y="0"/>
          <a:ext cx="5468938" cy="1539875"/>
        </p:xfrm>
        <a:graphic>
          <a:graphicData uri="http://schemas.openxmlformats.org/presentationml/2006/ole">
            <p:oleObj spid="_x0000_s13315" name="Document" r:id="rId5" imgW="5306779" imgH="1493690" progId="Word.Document.8">
              <p:embed/>
            </p:oleObj>
          </a:graphicData>
        </a:graphic>
      </p:graphicFrame>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body" idx="1"/>
          </p:nvPr>
        </p:nvSpPr>
        <p:spPr>
          <a:xfrm>
            <a:off x="539646" y="777432"/>
            <a:ext cx="8002509" cy="6080568"/>
          </a:xfrm>
        </p:spPr>
        <p:txBody>
          <a:bodyPr/>
          <a:lstStyle/>
          <a:p>
            <a:pPr>
              <a:buFontTx/>
              <a:buNone/>
            </a:pPr>
            <a:endParaRPr lang="en-GB" sz="2400" dirty="0"/>
          </a:p>
          <a:p>
            <a:pPr>
              <a:buFontTx/>
              <a:buNone/>
            </a:pPr>
            <a:r>
              <a:rPr lang="en-GB" sz="2400" b="1" dirty="0"/>
              <a:t>The lead internal verifier </a:t>
            </a:r>
            <a:r>
              <a:rPr lang="en-GB" sz="2400" b="1" dirty="0" smtClean="0"/>
              <a:t>will:</a:t>
            </a:r>
            <a:endParaRPr lang="en-GB" sz="2400" dirty="0"/>
          </a:p>
          <a:p>
            <a:r>
              <a:rPr lang="en-GB" sz="2600" dirty="0"/>
              <a:t>Oversee the internal verification and standardisation of learner work for a Principal Subject Area (PSA)</a:t>
            </a:r>
          </a:p>
          <a:p>
            <a:endParaRPr lang="en-GB" sz="2600" dirty="0"/>
          </a:p>
          <a:p>
            <a:r>
              <a:rPr lang="en-GB" sz="2600" dirty="0"/>
              <a:t>Undertake online induction training</a:t>
            </a:r>
          </a:p>
          <a:p>
            <a:endParaRPr lang="en-GB" sz="2600" dirty="0"/>
          </a:p>
          <a:p>
            <a:r>
              <a:rPr lang="en-GB" sz="2600" dirty="0"/>
              <a:t>Cascade information to subject team members</a:t>
            </a:r>
          </a:p>
          <a:p>
            <a:endParaRPr lang="en-GB" sz="2600" dirty="0"/>
          </a:p>
          <a:p>
            <a:r>
              <a:rPr lang="en-GB" sz="2600" dirty="0"/>
              <a:t>Register for on line standardisation (OSCA2) </a:t>
            </a:r>
          </a:p>
          <a:p>
            <a:endParaRPr lang="en-GB" sz="2600" dirty="0"/>
          </a:p>
          <a:p>
            <a:r>
              <a:rPr lang="en-GB" sz="2600" dirty="0"/>
              <a:t>Select OSCA2 window </a:t>
            </a:r>
          </a:p>
          <a:p>
            <a:endParaRPr lang="en-GB" sz="2600" dirty="0"/>
          </a:p>
        </p:txBody>
      </p:sp>
      <p:graphicFrame>
        <p:nvGraphicFramePr>
          <p:cNvPr id="4098" name="Object 2"/>
          <p:cNvGraphicFramePr>
            <a:graphicFrameLocks noChangeAspect="1"/>
          </p:cNvGraphicFramePr>
          <p:nvPr/>
        </p:nvGraphicFramePr>
        <p:xfrm>
          <a:off x="0" y="0"/>
          <a:ext cx="5468938" cy="1539875"/>
        </p:xfrm>
        <a:graphic>
          <a:graphicData uri="http://schemas.openxmlformats.org/presentationml/2006/ole">
            <p:oleObj spid="_x0000_s4098" name="Document" r:id="rId4" imgW="5306779" imgH="1493690" progId="Word.Documen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35874">
                                            <p:txEl>
                                              <p:pRg st="2" end="2"/>
                                            </p:txEl>
                                          </p:spTgt>
                                        </p:tgtEl>
                                        <p:attrNameLst>
                                          <p:attrName>style.visibility</p:attrName>
                                        </p:attrNameLst>
                                      </p:cBhvr>
                                      <p:to>
                                        <p:strVal val="visible"/>
                                      </p:to>
                                    </p:set>
                                    <p:animEffect transition="in" filter="blinds(horizontal)">
                                      <p:cBhvr>
                                        <p:cTn id="7" dur="500"/>
                                        <p:tgtEl>
                                          <p:spTgt spid="33587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35874">
                                            <p:txEl>
                                              <p:pRg st="4" end="4"/>
                                            </p:txEl>
                                          </p:spTgt>
                                        </p:tgtEl>
                                        <p:attrNameLst>
                                          <p:attrName>style.visibility</p:attrName>
                                        </p:attrNameLst>
                                      </p:cBhvr>
                                      <p:to>
                                        <p:strVal val="visible"/>
                                      </p:to>
                                    </p:set>
                                    <p:animEffect transition="in" filter="blinds(horizontal)">
                                      <p:cBhvr>
                                        <p:cTn id="12" dur="500"/>
                                        <p:tgtEl>
                                          <p:spTgt spid="33587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35874">
                                            <p:txEl>
                                              <p:pRg st="6" end="6"/>
                                            </p:txEl>
                                          </p:spTgt>
                                        </p:tgtEl>
                                        <p:attrNameLst>
                                          <p:attrName>style.visibility</p:attrName>
                                        </p:attrNameLst>
                                      </p:cBhvr>
                                      <p:to>
                                        <p:strVal val="visible"/>
                                      </p:to>
                                    </p:set>
                                    <p:animEffect transition="in" filter="blinds(horizontal)">
                                      <p:cBhvr>
                                        <p:cTn id="17" dur="500"/>
                                        <p:tgtEl>
                                          <p:spTgt spid="33587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35874">
                                            <p:txEl>
                                              <p:pRg st="8" end="8"/>
                                            </p:txEl>
                                          </p:spTgt>
                                        </p:tgtEl>
                                        <p:attrNameLst>
                                          <p:attrName>style.visibility</p:attrName>
                                        </p:attrNameLst>
                                      </p:cBhvr>
                                      <p:to>
                                        <p:strVal val="visible"/>
                                      </p:to>
                                    </p:set>
                                    <p:animEffect transition="in" filter="blinds(horizontal)">
                                      <p:cBhvr>
                                        <p:cTn id="22" dur="500"/>
                                        <p:tgtEl>
                                          <p:spTgt spid="335874">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35874">
                                            <p:txEl>
                                              <p:pRg st="10" end="10"/>
                                            </p:txEl>
                                          </p:spTgt>
                                        </p:tgtEl>
                                        <p:attrNameLst>
                                          <p:attrName>style.visibility</p:attrName>
                                        </p:attrNameLst>
                                      </p:cBhvr>
                                      <p:to>
                                        <p:strVal val="visible"/>
                                      </p:to>
                                    </p:set>
                                    <p:animEffect transition="in" filter="blinds(horizontal)">
                                      <p:cBhvr>
                                        <p:cTn id="27" dur="500"/>
                                        <p:tgtEl>
                                          <p:spTgt spid="33587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ChangeArrowheads="1"/>
          </p:cNvSpPr>
          <p:nvPr>
            <p:ph type="body" idx="1"/>
          </p:nvPr>
        </p:nvSpPr>
        <p:spPr>
          <a:xfrm>
            <a:off x="772160" y="1304925"/>
            <a:ext cx="8371840" cy="5553075"/>
          </a:xfrm>
        </p:spPr>
        <p:txBody>
          <a:bodyPr/>
          <a:lstStyle/>
          <a:p>
            <a:pPr>
              <a:buFontTx/>
              <a:buNone/>
            </a:pPr>
            <a:endParaRPr lang="en-GB" dirty="0"/>
          </a:p>
          <a:p>
            <a:pPr>
              <a:buFontTx/>
              <a:buNone/>
            </a:pPr>
            <a:r>
              <a:rPr lang="en-GB" b="1" dirty="0"/>
              <a:t>The lead internal verifier will </a:t>
            </a:r>
          </a:p>
          <a:p>
            <a:pPr>
              <a:buFontTx/>
              <a:buNone/>
            </a:pPr>
            <a:endParaRPr lang="en-GB" dirty="0"/>
          </a:p>
          <a:p>
            <a:r>
              <a:rPr lang="en-GB" sz="2800" dirty="0"/>
              <a:t>Complete training exercise(s)</a:t>
            </a:r>
          </a:p>
          <a:p>
            <a:endParaRPr lang="en-GB" sz="2800" dirty="0"/>
          </a:p>
          <a:p>
            <a:r>
              <a:rPr lang="en-GB" sz="2800" dirty="0"/>
              <a:t>Use exercises for standardisation of team members</a:t>
            </a:r>
          </a:p>
          <a:p>
            <a:endParaRPr lang="en-GB" sz="2800" dirty="0"/>
          </a:p>
          <a:p>
            <a:r>
              <a:rPr lang="en-GB" sz="2800" dirty="0"/>
              <a:t>Complete formal  </a:t>
            </a:r>
            <a:r>
              <a:rPr lang="en-GB" sz="2800" dirty="0" smtClean="0"/>
              <a:t>assessment given by Edexcel</a:t>
            </a:r>
            <a:endParaRPr lang="en-GB" sz="2800" dirty="0"/>
          </a:p>
          <a:p>
            <a:endParaRPr lang="en-GB" sz="2800" dirty="0"/>
          </a:p>
          <a:p>
            <a:r>
              <a:rPr lang="en-GB" sz="2800" dirty="0"/>
              <a:t>Internally sample </a:t>
            </a:r>
            <a:r>
              <a:rPr lang="en-GB" sz="2800" dirty="0" smtClean="0"/>
              <a:t>learner’s work.</a:t>
            </a:r>
            <a:endParaRPr lang="en-GB" sz="2800" dirty="0"/>
          </a:p>
          <a:p>
            <a:endParaRPr lang="en-GB" sz="2400" dirty="0"/>
          </a:p>
        </p:txBody>
      </p:sp>
      <p:graphicFrame>
        <p:nvGraphicFramePr>
          <p:cNvPr id="5122" name="Object 2"/>
          <p:cNvGraphicFramePr>
            <a:graphicFrameLocks noChangeAspect="1"/>
          </p:cNvGraphicFramePr>
          <p:nvPr/>
        </p:nvGraphicFramePr>
        <p:xfrm>
          <a:off x="0" y="0"/>
          <a:ext cx="5468938" cy="1539875"/>
        </p:xfrm>
        <a:graphic>
          <a:graphicData uri="http://schemas.openxmlformats.org/presentationml/2006/ole">
            <p:oleObj spid="_x0000_s5122" name="Document" r:id="rId4" imgW="5306779" imgH="1493690" progId="Word.Document.8">
              <p:embed/>
            </p:oleObj>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45" name="Rectangle 41"/>
          <p:cNvSpPr>
            <a:spLocks noGrp="1" noChangeArrowheads="1"/>
          </p:cNvSpPr>
          <p:nvPr>
            <p:ph type="title"/>
          </p:nvPr>
        </p:nvSpPr>
        <p:spPr/>
        <p:txBody>
          <a:bodyPr/>
          <a:lstStyle/>
          <a:p>
            <a:r>
              <a:rPr lang="en-GB" sz="2800" b="1"/>
              <a:t>External Quality Assurance II: verification of assessed learner work</a:t>
            </a:r>
          </a:p>
        </p:txBody>
      </p:sp>
      <p:sp>
        <p:nvSpPr>
          <p:cNvPr id="354306" name="Rectangle 2"/>
          <p:cNvSpPr>
            <a:spLocks noGrp="1" noChangeArrowheads="1"/>
          </p:cNvSpPr>
          <p:nvPr>
            <p:ph type="body" sz="half" idx="1"/>
          </p:nvPr>
        </p:nvSpPr>
        <p:spPr>
          <a:xfrm>
            <a:off x="727075" y="5448300"/>
            <a:ext cx="7702550" cy="831850"/>
          </a:xfrm>
        </p:spPr>
        <p:txBody>
          <a:bodyPr/>
          <a:lstStyle/>
          <a:p>
            <a:pPr>
              <a:buFontTx/>
              <a:buNone/>
            </a:pPr>
            <a:r>
              <a:rPr lang="en-GB" sz="1600"/>
              <a:t>*not available 27 and 28/12</a:t>
            </a:r>
          </a:p>
          <a:p>
            <a:pPr>
              <a:buFontTx/>
              <a:buNone/>
            </a:pPr>
            <a:r>
              <a:rPr lang="en-GB" sz="1600"/>
              <a:t>** the practice window will remain open from 25/10/10 to 25/03/11</a:t>
            </a:r>
          </a:p>
        </p:txBody>
      </p:sp>
      <p:graphicFrame>
        <p:nvGraphicFramePr>
          <p:cNvPr id="354379" name="Group 75"/>
          <p:cNvGraphicFramePr>
            <a:graphicFrameLocks noGrp="1"/>
          </p:cNvGraphicFramePr>
          <p:nvPr>
            <p:ph sz="half" idx="2"/>
          </p:nvPr>
        </p:nvGraphicFramePr>
        <p:xfrm>
          <a:off x="542925" y="2771775"/>
          <a:ext cx="8156575" cy="2516632"/>
        </p:xfrm>
        <a:graphic>
          <a:graphicData uri="http://schemas.openxmlformats.org/drawingml/2006/table">
            <a:tbl>
              <a:tblPr/>
              <a:tblGrid>
                <a:gridCol w="858838"/>
                <a:gridCol w="1616075"/>
                <a:gridCol w="1428750"/>
                <a:gridCol w="1449387"/>
                <a:gridCol w="1355725"/>
                <a:gridCol w="1447800"/>
              </a:tblGrid>
              <a:tr h="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Window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Lead IV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Induction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Preparation &amp;</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Practice**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Live Standardisation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Notification of results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Allocation SV (if required)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One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04/10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07/11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25/10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12/11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15/11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03/12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06/12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10/12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13/12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17/12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842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Two</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08/11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12/12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20/12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07/01*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10/01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28/01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01/02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05/02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07/02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11/02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87400">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Three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10/01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11/02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01/02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18/02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28/02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11/03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14/03 to</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18/03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21/03 to </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GB" sz="1400" b="0" i="0" u="none" strike="noStrike" cap="none" normalizeH="0" baseline="0" smtClean="0">
                          <a:ln>
                            <a:noFill/>
                          </a:ln>
                          <a:solidFill>
                            <a:schemeClr val="tx1"/>
                          </a:solidFill>
                          <a:effectLst/>
                          <a:latin typeface="Trebuchet MS" pitchFamily="34" charset="0"/>
                          <a:cs typeface="Arial" charset="0"/>
                        </a:rPr>
                        <a:t>25/03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354367" name="Text Box 63"/>
          <p:cNvSpPr txBox="1">
            <a:spLocks noChangeArrowheads="1"/>
          </p:cNvSpPr>
          <p:nvPr/>
        </p:nvSpPr>
        <p:spPr bwMode="auto">
          <a:xfrm>
            <a:off x="974725" y="2073275"/>
            <a:ext cx="4732338" cy="396875"/>
          </a:xfrm>
          <a:prstGeom prst="rect">
            <a:avLst/>
          </a:prstGeom>
          <a:noFill/>
          <a:ln w="9525">
            <a:noFill/>
            <a:miter lim="800000"/>
            <a:headEnd/>
            <a:tailEnd/>
          </a:ln>
          <a:effectLst/>
        </p:spPr>
        <p:txBody>
          <a:bodyPr>
            <a:spAutoFit/>
          </a:bodyPr>
          <a:lstStyle/>
          <a:p>
            <a:r>
              <a:rPr lang="en-GB" sz="2000" b="1">
                <a:latin typeface="Trebuchet MS" pitchFamily="34" charset="0"/>
              </a:rPr>
              <a:t>Accreditation Windows 2010-2011</a:t>
            </a:r>
          </a:p>
        </p:txBody>
      </p:sp>
      <p:graphicFrame>
        <p:nvGraphicFramePr>
          <p:cNvPr id="7170" name="Object 2"/>
          <p:cNvGraphicFramePr>
            <a:graphicFrameLocks noChangeAspect="1"/>
          </p:cNvGraphicFramePr>
          <p:nvPr/>
        </p:nvGraphicFramePr>
        <p:xfrm>
          <a:off x="0" y="0"/>
          <a:ext cx="5468938" cy="1539875"/>
        </p:xfrm>
        <a:graphic>
          <a:graphicData uri="http://schemas.openxmlformats.org/presentationml/2006/ole">
            <p:oleObj spid="_x0000_s7170" name="Document" r:id="rId4" imgW="5306779" imgH="1493690" progId="Word.Document.8">
              <p:embed/>
            </p:oleObj>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p:cNvSpPr>
            <a:spLocks noGrp="1" noChangeArrowheads="1"/>
          </p:cNvSpPr>
          <p:nvPr>
            <p:ph type="title"/>
          </p:nvPr>
        </p:nvSpPr>
        <p:spPr/>
        <p:txBody>
          <a:bodyPr/>
          <a:lstStyle/>
          <a:p>
            <a:r>
              <a:rPr lang="en-GB"/>
              <a:t>Accreditation coverage</a:t>
            </a:r>
          </a:p>
        </p:txBody>
      </p:sp>
      <p:sp>
        <p:nvSpPr>
          <p:cNvPr id="326659" name="Rectangle 3"/>
          <p:cNvSpPr>
            <a:spLocks noChangeArrowheads="1"/>
          </p:cNvSpPr>
          <p:nvPr/>
        </p:nvSpPr>
        <p:spPr bwMode="auto">
          <a:xfrm>
            <a:off x="2336800" y="2260600"/>
            <a:ext cx="1346200" cy="8763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326660" name="Rectangle 4"/>
          <p:cNvSpPr>
            <a:spLocks noChangeArrowheads="1"/>
          </p:cNvSpPr>
          <p:nvPr/>
        </p:nvSpPr>
        <p:spPr bwMode="auto">
          <a:xfrm>
            <a:off x="2336800" y="3276600"/>
            <a:ext cx="3162300" cy="889000"/>
          </a:xfrm>
          <a:prstGeom prst="rect">
            <a:avLst/>
          </a:prstGeom>
          <a:solidFill>
            <a:schemeClr val="hlink"/>
          </a:solidFill>
          <a:ln w="9525">
            <a:solidFill>
              <a:schemeClr val="tx1"/>
            </a:solidFill>
            <a:miter lim="800000"/>
            <a:headEnd/>
            <a:tailEnd/>
          </a:ln>
          <a:effectLst/>
        </p:spPr>
        <p:txBody>
          <a:bodyPr wrap="none" anchor="ctr"/>
          <a:lstStyle/>
          <a:p>
            <a:pPr algn="ctr"/>
            <a:endParaRPr lang="en-US"/>
          </a:p>
        </p:txBody>
      </p:sp>
      <p:sp>
        <p:nvSpPr>
          <p:cNvPr id="326661" name="Rectangle 5"/>
          <p:cNvSpPr>
            <a:spLocks noChangeArrowheads="1"/>
          </p:cNvSpPr>
          <p:nvPr/>
        </p:nvSpPr>
        <p:spPr bwMode="auto">
          <a:xfrm>
            <a:off x="2336800" y="4305300"/>
            <a:ext cx="4826000" cy="977900"/>
          </a:xfrm>
          <a:prstGeom prst="rect">
            <a:avLst/>
          </a:prstGeom>
          <a:solidFill>
            <a:schemeClr val="accent2"/>
          </a:solidFill>
          <a:ln w="9525">
            <a:solidFill>
              <a:schemeClr val="accent2"/>
            </a:solidFill>
            <a:miter lim="800000"/>
            <a:headEnd/>
            <a:tailEnd/>
          </a:ln>
          <a:effectLst/>
        </p:spPr>
        <p:txBody>
          <a:bodyPr wrap="none" anchor="ctr"/>
          <a:lstStyle/>
          <a:p>
            <a:endParaRPr lang="en-GB"/>
          </a:p>
        </p:txBody>
      </p:sp>
      <p:sp>
        <p:nvSpPr>
          <p:cNvPr id="326662" name="Line 6"/>
          <p:cNvSpPr>
            <a:spLocks noChangeShapeType="1"/>
          </p:cNvSpPr>
          <p:nvPr/>
        </p:nvSpPr>
        <p:spPr bwMode="auto">
          <a:xfrm>
            <a:off x="3806825" y="2138363"/>
            <a:ext cx="15875" cy="3614737"/>
          </a:xfrm>
          <a:prstGeom prst="line">
            <a:avLst/>
          </a:prstGeom>
          <a:noFill/>
          <a:ln w="76200">
            <a:solidFill>
              <a:schemeClr val="tx1"/>
            </a:solidFill>
            <a:prstDash val="dash"/>
            <a:round/>
            <a:headEnd/>
            <a:tailEnd/>
          </a:ln>
          <a:effectLst/>
        </p:spPr>
        <p:txBody>
          <a:bodyPr/>
          <a:lstStyle/>
          <a:p>
            <a:endParaRPr lang="en-GB"/>
          </a:p>
        </p:txBody>
      </p:sp>
      <p:sp>
        <p:nvSpPr>
          <p:cNvPr id="326663" name="Line 7"/>
          <p:cNvSpPr>
            <a:spLocks noChangeShapeType="1"/>
          </p:cNvSpPr>
          <p:nvPr/>
        </p:nvSpPr>
        <p:spPr bwMode="auto">
          <a:xfrm>
            <a:off x="5651500" y="2181225"/>
            <a:ext cx="0" cy="3546475"/>
          </a:xfrm>
          <a:prstGeom prst="line">
            <a:avLst/>
          </a:prstGeom>
          <a:noFill/>
          <a:ln w="76200">
            <a:solidFill>
              <a:schemeClr val="tx1"/>
            </a:solidFill>
            <a:prstDash val="dash"/>
            <a:round/>
            <a:headEnd/>
            <a:tailEnd/>
          </a:ln>
          <a:effectLst/>
        </p:spPr>
        <p:txBody>
          <a:bodyPr/>
          <a:lstStyle/>
          <a:p>
            <a:endParaRPr lang="en-GB"/>
          </a:p>
        </p:txBody>
      </p:sp>
      <p:sp>
        <p:nvSpPr>
          <p:cNvPr id="326664" name="Text Box 8"/>
          <p:cNvSpPr txBox="1">
            <a:spLocks noChangeArrowheads="1"/>
          </p:cNvSpPr>
          <p:nvPr/>
        </p:nvSpPr>
        <p:spPr bwMode="auto">
          <a:xfrm>
            <a:off x="2552700" y="2476500"/>
            <a:ext cx="1003300" cy="366713"/>
          </a:xfrm>
          <a:prstGeom prst="rect">
            <a:avLst/>
          </a:prstGeom>
          <a:noFill/>
          <a:ln w="9525">
            <a:noFill/>
            <a:miter lim="800000"/>
            <a:headEnd/>
            <a:tailEnd/>
          </a:ln>
          <a:effectLst/>
        </p:spPr>
        <p:txBody>
          <a:bodyPr>
            <a:spAutoFit/>
          </a:bodyPr>
          <a:lstStyle/>
          <a:p>
            <a:pPr>
              <a:spcBef>
                <a:spcPct val="50000"/>
              </a:spcBef>
            </a:pPr>
            <a:r>
              <a:rPr lang="en-GB"/>
              <a:t>Level 3</a:t>
            </a:r>
          </a:p>
        </p:txBody>
      </p:sp>
      <p:sp>
        <p:nvSpPr>
          <p:cNvPr id="326665" name="Text Box 9"/>
          <p:cNvSpPr txBox="1">
            <a:spLocks noChangeArrowheads="1"/>
          </p:cNvSpPr>
          <p:nvPr/>
        </p:nvSpPr>
        <p:spPr bwMode="auto">
          <a:xfrm>
            <a:off x="4152900" y="3530600"/>
            <a:ext cx="1003300" cy="366713"/>
          </a:xfrm>
          <a:prstGeom prst="rect">
            <a:avLst/>
          </a:prstGeom>
          <a:noFill/>
          <a:ln w="9525">
            <a:noFill/>
            <a:miter lim="800000"/>
            <a:headEnd/>
            <a:tailEnd/>
          </a:ln>
          <a:effectLst/>
        </p:spPr>
        <p:txBody>
          <a:bodyPr>
            <a:spAutoFit/>
          </a:bodyPr>
          <a:lstStyle/>
          <a:p>
            <a:pPr>
              <a:spcBef>
                <a:spcPct val="50000"/>
              </a:spcBef>
            </a:pPr>
            <a:r>
              <a:rPr lang="en-GB"/>
              <a:t>Level 2</a:t>
            </a:r>
          </a:p>
        </p:txBody>
      </p:sp>
      <p:sp>
        <p:nvSpPr>
          <p:cNvPr id="326666" name="Text Box 10"/>
          <p:cNvSpPr txBox="1">
            <a:spLocks noChangeArrowheads="1"/>
          </p:cNvSpPr>
          <p:nvPr/>
        </p:nvSpPr>
        <p:spPr bwMode="auto">
          <a:xfrm>
            <a:off x="5703888" y="4535488"/>
            <a:ext cx="1382712" cy="641350"/>
          </a:xfrm>
          <a:prstGeom prst="rect">
            <a:avLst/>
          </a:prstGeom>
          <a:noFill/>
          <a:ln w="9525">
            <a:noFill/>
            <a:miter lim="800000"/>
            <a:headEnd/>
            <a:tailEnd/>
          </a:ln>
          <a:effectLst/>
        </p:spPr>
        <p:txBody>
          <a:bodyPr>
            <a:spAutoFit/>
          </a:bodyPr>
          <a:lstStyle/>
          <a:p>
            <a:pPr>
              <a:spcBef>
                <a:spcPct val="50000"/>
              </a:spcBef>
            </a:pPr>
            <a:r>
              <a:rPr lang="en-GB"/>
              <a:t>Foundation Learning</a:t>
            </a:r>
          </a:p>
        </p:txBody>
      </p:sp>
      <p:sp>
        <p:nvSpPr>
          <p:cNvPr id="326670" name="Line 14"/>
          <p:cNvSpPr>
            <a:spLocks noChangeShapeType="1"/>
          </p:cNvSpPr>
          <p:nvPr/>
        </p:nvSpPr>
        <p:spPr bwMode="auto">
          <a:xfrm>
            <a:off x="1676400" y="2159000"/>
            <a:ext cx="6692900" cy="0"/>
          </a:xfrm>
          <a:prstGeom prst="line">
            <a:avLst/>
          </a:prstGeom>
          <a:noFill/>
          <a:ln w="38100">
            <a:solidFill>
              <a:schemeClr val="tx1"/>
            </a:solidFill>
            <a:round/>
            <a:headEnd/>
            <a:tailEnd/>
          </a:ln>
          <a:effectLst/>
        </p:spPr>
        <p:txBody>
          <a:bodyPr/>
          <a:lstStyle/>
          <a:p>
            <a:endParaRPr lang="en-GB"/>
          </a:p>
        </p:txBody>
      </p:sp>
      <p:sp>
        <p:nvSpPr>
          <p:cNvPr id="326671" name="AutoShape 15"/>
          <p:cNvSpPr>
            <a:spLocks noChangeArrowheads="1"/>
          </p:cNvSpPr>
          <p:nvPr/>
        </p:nvSpPr>
        <p:spPr bwMode="auto">
          <a:xfrm>
            <a:off x="622300" y="2273300"/>
            <a:ext cx="1181100" cy="3467100"/>
          </a:xfrm>
          <a:prstGeom prst="downArrow">
            <a:avLst>
              <a:gd name="adj1" fmla="val 50000"/>
              <a:gd name="adj2" fmla="val 73387"/>
            </a:avLst>
          </a:prstGeom>
          <a:solidFill>
            <a:srgbClr val="FFFF00"/>
          </a:solidFill>
          <a:ln w="9525">
            <a:solidFill>
              <a:schemeClr val="tx1"/>
            </a:solidFill>
            <a:miter lim="800000"/>
            <a:headEnd/>
            <a:tailEnd/>
          </a:ln>
          <a:effectLst/>
        </p:spPr>
        <p:txBody>
          <a:bodyPr wrap="none" anchor="ctr"/>
          <a:lstStyle/>
          <a:p>
            <a:endParaRPr lang="en-GB"/>
          </a:p>
        </p:txBody>
      </p:sp>
      <p:sp>
        <p:nvSpPr>
          <p:cNvPr id="326672" name="Text Box 16"/>
          <p:cNvSpPr txBox="1">
            <a:spLocks noChangeArrowheads="1"/>
          </p:cNvSpPr>
          <p:nvPr/>
        </p:nvSpPr>
        <p:spPr bwMode="auto">
          <a:xfrm>
            <a:off x="1041400" y="2247900"/>
            <a:ext cx="254000" cy="3270250"/>
          </a:xfrm>
          <a:prstGeom prst="rect">
            <a:avLst/>
          </a:prstGeom>
          <a:noFill/>
          <a:ln w="9525">
            <a:noFill/>
            <a:miter lim="800000"/>
            <a:headEnd/>
            <a:tailEnd/>
          </a:ln>
          <a:effectLst/>
        </p:spPr>
        <p:txBody>
          <a:bodyPr>
            <a:spAutoFit/>
          </a:bodyPr>
          <a:lstStyle/>
          <a:p>
            <a:pPr>
              <a:spcBef>
                <a:spcPct val="50000"/>
              </a:spcBef>
            </a:pPr>
            <a:r>
              <a:rPr lang="en-GB" sz="1600" b="1"/>
              <a:t>Accreditation</a:t>
            </a:r>
          </a:p>
        </p:txBody>
      </p:sp>
      <p:sp>
        <p:nvSpPr>
          <p:cNvPr id="326674" name="Text Box 18"/>
          <p:cNvSpPr txBox="1">
            <a:spLocks noChangeArrowheads="1"/>
          </p:cNvSpPr>
          <p:nvPr/>
        </p:nvSpPr>
        <p:spPr bwMode="auto">
          <a:xfrm>
            <a:off x="2438400" y="5795963"/>
            <a:ext cx="4560888" cy="396875"/>
          </a:xfrm>
          <a:prstGeom prst="rect">
            <a:avLst/>
          </a:prstGeom>
          <a:noFill/>
          <a:ln w="9525">
            <a:noFill/>
            <a:miter lim="800000"/>
            <a:headEnd/>
            <a:tailEnd/>
          </a:ln>
          <a:effectLst/>
        </p:spPr>
        <p:txBody>
          <a:bodyPr>
            <a:spAutoFit/>
          </a:bodyPr>
          <a:lstStyle/>
          <a:p>
            <a:r>
              <a:rPr lang="en-GB" sz="2000" b="1">
                <a:latin typeface="Trebuchet MS" pitchFamily="34" charset="0"/>
              </a:rPr>
              <a:t>Levels delivered by centre</a:t>
            </a:r>
          </a:p>
        </p:txBody>
      </p:sp>
      <p:graphicFrame>
        <p:nvGraphicFramePr>
          <p:cNvPr id="8194" name="Object 2"/>
          <p:cNvGraphicFramePr>
            <a:graphicFrameLocks noChangeAspect="1"/>
          </p:cNvGraphicFramePr>
          <p:nvPr/>
        </p:nvGraphicFramePr>
        <p:xfrm>
          <a:off x="0" y="0"/>
          <a:ext cx="5468938" cy="1539875"/>
        </p:xfrm>
        <a:graphic>
          <a:graphicData uri="http://schemas.openxmlformats.org/presentationml/2006/ole">
            <p:oleObj spid="_x0000_s8194" name="Document" r:id="rId4" imgW="5306779" imgH="1493690" progId="Word.Document.8">
              <p:embed/>
            </p:oleObj>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a:xfrm>
            <a:off x="1089025" y="1014730"/>
            <a:ext cx="8054975" cy="830263"/>
          </a:xfrm>
        </p:spPr>
        <p:txBody>
          <a:bodyPr/>
          <a:lstStyle/>
          <a:p>
            <a:r>
              <a:rPr lang="en-GB" dirty="0"/>
              <a:t>Online Standardisation of Centre Assessors (OSCA2)</a:t>
            </a:r>
          </a:p>
        </p:txBody>
      </p:sp>
      <p:sp>
        <p:nvSpPr>
          <p:cNvPr id="273411" name="AutoShape 3"/>
          <p:cNvSpPr>
            <a:spLocks noChangeArrowheads="1"/>
          </p:cNvSpPr>
          <p:nvPr/>
        </p:nvSpPr>
        <p:spPr bwMode="auto">
          <a:xfrm>
            <a:off x="960438" y="2127250"/>
            <a:ext cx="3241675" cy="588963"/>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a:latin typeface="Trebuchet MS" pitchFamily="34" charset="0"/>
              </a:rPr>
              <a:t>Induction</a:t>
            </a:r>
            <a:endParaRPr lang="en-GB" sz="1600">
              <a:latin typeface="Trebuchet MS" pitchFamily="34" charset="0"/>
            </a:endParaRPr>
          </a:p>
        </p:txBody>
      </p:sp>
      <p:sp>
        <p:nvSpPr>
          <p:cNvPr id="273412" name="AutoShape 4"/>
          <p:cNvSpPr>
            <a:spLocks noChangeArrowheads="1"/>
          </p:cNvSpPr>
          <p:nvPr/>
        </p:nvSpPr>
        <p:spPr bwMode="auto">
          <a:xfrm>
            <a:off x="4559300" y="2141538"/>
            <a:ext cx="3724275" cy="565150"/>
          </a:xfrm>
          <a:prstGeom prst="roundRect">
            <a:avLst>
              <a:gd name="adj" fmla="val 16667"/>
            </a:avLst>
          </a:prstGeom>
          <a:solidFill>
            <a:schemeClr val="bg1"/>
          </a:solidFill>
          <a:ln w="9525">
            <a:solidFill>
              <a:srgbClr val="D95E00"/>
            </a:solidFill>
            <a:round/>
            <a:headEnd/>
            <a:tailEnd/>
          </a:ln>
          <a:effectLst/>
        </p:spPr>
        <p:txBody>
          <a:bodyPr wrap="none" anchor="ctr"/>
          <a:lstStyle/>
          <a:p>
            <a:pPr algn="ctr"/>
            <a:endParaRPr lang="en-GB">
              <a:latin typeface="Trebuchet MS" pitchFamily="34" charset="0"/>
            </a:endParaRPr>
          </a:p>
          <a:p>
            <a:pPr algn="ctr"/>
            <a:r>
              <a:rPr lang="en-GB">
                <a:latin typeface="Trebuchet MS" pitchFamily="34" charset="0"/>
              </a:rPr>
              <a:t>Cascade information to PSA IVs </a:t>
            </a:r>
          </a:p>
          <a:p>
            <a:pPr algn="ctr"/>
            <a:r>
              <a:rPr lang="en-GB">
                <a:latin typeface="Trebuchet MS" pitchFamily="34" charset="0"/>
              </a:rPr>
              <a:t>and Assessors</a:t>
            </a:r>
          </a:p>
          <a:p>
            <a:pPr algn="ctr"/>
            <a:endParaRPr lang="en-GB" sz="1600">
              <a:latin typeface="Trebuchet MS" pitchFamily="34" charset="0"/>
            </a:endParaRPr>
          </a:p>
        </p:txBody>
      </p:sp>
      <p:sp>
        <p:nvSpPr>
          <p:cNvPr id="273413" name="AutoShape 5"/>
          <p:cNvSpPr>
            <a:spLocks noChangeArrowheads="1"/>
          </p:cNvSpPr>
          <p:nvPr/>
        </p:nvSpPr>
        <p:spPr bwMode="auto">
          <a:xfrm>
            <a:off x="968375" y="2984500"/>
            <a:ext cx="3255963" cy="588963"/>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a:latin typeface="Trebuchet MS" pitchFamily="34" charset="0"/>
              </a:rPr>
              <a:t>Register for</a:t>
            </a:r>
          </a:p>
          <a:p>
            <a:pPr algn="ctr"/>
            <a:r>
              <a:rPr lang="en-GB">
                <a:latin typeface="Trebuchet MS" pitchFamily="34" charset="0"/>
              </a:rPr>
              <a:t>Online Standardisation</a:t>
            </a:r>
            <a:endParaRPr lang="en-GB" sz="1600">
              <a:latin typeface="Trebuchet MS" pitchFamily="34" charset="0"/>
            </a:endParaRPr>
          </a:p>
        </p:txBody>
      </p:sp>
      <p:sp>
        <p:nvSpPr>
          <p:cNvPr id="273414" name="AutoShape 6"/>
          <p:cNvSpPr>
            <a:spLocks noChangeArrowheads="1"/>
          </p:cNvSpPr>
          <p:nvPr/>
        </p:nvSpPr>
        <p:spPr bwMode="auto">
          <a:xfrm>
            <a:off x="965200" y="4673600"/>
            <a:ext cx="3271838" cy="893763"/>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a:latin typeface="Trebuchet MS" pitchFamily="34" charset="0"/>
              </a:rPr>
              <a:t>Complete standardisation at</a:t>
            </a:r>
          </a:p>
          <a:p>
            <a:pPr algn="ctr"/>
            <a:r>
              <a:rPr lang="en-GB">
                <a:latin typeface="Trebuchet MS" pitchFamily="34" charset="0"/>
              </a:rPr>
              <a:t>highest level delivered in PSA</a:t>
            </a:r>
            <a:endParaRPr lang="en-GB" sz="1600">
              <a:latin typeface="Trebuchet MS" pitchFamily="34" charset="0"/>
            </a:endParaRPr>
          </a:p>
        </p:txBody>
      </p:sp>
      <p:sp>
        <p:nvSpPr>
          <p:cNvPr id="273415" name="AutoShape 7"/>
          <p:cNvSpPr>
            <a:spLocks noChangeArrowheads="1"/>
          </p:cNvSpPr>
          <p:nvPr/>
        </p:nvSpPr>
        <p:spPr bwMode="auto">
          <a:xfrm>
            <a:off x="4718050" y="4191000"/>
            <a:ext cx="3660775" cy="627063"/>
          </a:xfrm>
          <a:prstGeom prst="roundRect">
            <a:avLst>
              <a:gd name="adj" fmla="val 16667"/>
            </a:avLst>
          </a:prstGeom>
          <a:solidFill>
            <a:schemeClr val="bg1">
              <a:alpha val="49001"/>
            </a:schemeClr>
          </a:solidFill>
          <a:ln w="9525">
            <a:solidFill>
              <a:srgbClr val="D95E00"/>
            </a:solidFill>
            <a:round/>
            <a:headEnd/>
            <a:tailEnd/>
          </a:ln>
          <a:effectLst/>
        </p:spPr>
        <p:txBody>
          <a:bodyPr wrap="none" anchor="ctr"/>
          <a:lstStyle/>
          <a:p>
            <a:pPr algn="ctr"/>
            <a:r>
              <a:rPr lang="en-GB">
                <a:latin typeface="Trebuchet MS" pitchFamily="34" charset="0"/>
              </a:rPr>
              <a:t>Successful results release</a:t>
            </a:r>
          </a:p>
          <a:p>
            <a:pPr algn="ctr"/>
            <a:r>
              <a:rPr lang="en-GB">
                <a:latin typeface="Trebuchet MS" pitchFamily="34" charset="0"/>
              </a:rPr>
              <a:t>PSA programmes-all levels</a:t>
            </a:r>
            <a:endParaRPr lang="en-GB" sz="1600">
              <a:latin typeface="Trebuchet MS" pitchFamily="34" charset="0"/>
            </a:endParaRPr>
          </a:p>
        </p:txBody>
      </p:sp>
      <p:sp>
        <p:nvSpPr>
          <p:cNvPr id="273416" name="AutoShape 8"/>
          <p:cNvSpPr>
            <a:spLocks noChangeArrowheads="1"/>
          </p:cNvSpPr>
          <p:nvPr/>
        </p:nvSpPr>
        <p:spPr bwMode="auto">
          <a:xfrm>
            <a:off x="963613" y="3849688"/>
            <a:ext cx="3251200" cy="588962"/>
          </a:xfrm>
          <a:prstGeom prst="roundRect">
            <a:avLst>
              <a:gd name="adj" fmla="val 16667"/>
            </a:avLst>
          </a:prstGeom>
          <a:solidFill>
            <a:schemeClr val="accent1"/>
          </a:solidFill>
          <a:ln w="9525">
            <a:solidFill>
              <a:schemeClr val="tx1"/>
            </a:solidFill>
            <a:round/>
            <a:headEnd/>
            <a:tailEnd/>
          </a:ln>
          <a:effectLst/>
        </p:spPr>
        <p:txBody>
          <a:bodyPr wrap="none" anchor="ctr"/>
          <a:lstStyle/>
          <a:p>
            <a:pPr algn="ctr"/>
            <a:r>
              <a:rPr lang="en-GB">
                <a:latin typeface="Trebuchet MS" pitchFamily="34" charset="0"/>
              </a:rPr>
              <a:t>Work through practice </a:t>
            </a:r>
          </a:p>
          <a:p>
            <a:pPr algn="ctr"/>
            <a:r>
              <a:rPr lang="en-GB">
                <a:latin typeface="Trebuchet MS" pitchFamily="34" charset="0"/>
              </a:rPr>
              <a:t>exercises</a:t>
            </a:r>
            <a:endParaRPr lang="en-GB" sz="1600">
              <a:latin typeface="Trebuchet MS" pitchFamily="34" charset="0"/>
            </a:endParaRPr>
          </a:p>
        </p:txBody>
      </p:sp>
      <p:sp>
        <p:nvSpPr>
          <p:cNvPr id="273417" name="Rectangle 9"/>
          <p:cNvSpPr>
            <a:spLocks noGrp="1" noChangeArrowheads="1"/>
          </p:cNvSpPr>
          <p:nvPr>
            <p:ph type="body" idx="1"/>
          </p:nvPr>
        </p:nvSpPr>
        <p:spPr>
          <a:xfrm>
            <a:off x="674688" y="1585913"/>
            <a:ext cx="7689850" cy="449262"/>
          </a:xfrm>
          <a:noFill/>
          <a:ln/>
        </p:spPr>
        <p:txBody>
          <a:bodyPr/>
          <a:lstStyle/>
          <a:p>
            <a:pPr marL="230188" indent="-230188">
              <a:lnSpc>
                <a:spcPct val="90000"/>
              </a:lnSpc>
            </a:pPr>
            <a:r>
              <a:rPr lang="en-GB" dirty="0"/>
              <a:t>Stages for each Lead IV to achieve accreditation</a:t>
            </a:r>
          </a:p>
        </p:txBody>
      </p:sp>
      <p:sp>
        <p:nvSpPr>
          <p:cNvPr id="273418" name="Rectangle 10"/>
          <p:cNvSpPr>
            <a:spLocks noChangeArrowheads="1"/>
          </p:cNvSpPr>
          <p:nvPr/>
        </p:nvSpPr>
        <p:spPr bwMode="auto">
          <a:xfrm>
            <a:off x="649288" y="5607050"/>
            <a:ext cx="7807325" cy="449263"/>
          </a:xfrm>
          <a:prstGeom prst="rect">
            <a:avLst/>
          </a:prstGeom>
          <a:noFill/>
          <a:ln w="9525">
            <a:noFill/>
            <a:miter lim="800000"/>
            <a:headEnd/>
            <a:tailEnd/>
          </a:ln>
        </p:spPr>
        <p:txBody>
          <a:bodyPr/>
          <a:lstStyle/>
          <a:p>
            <a:pPr marL="230188" indent="-230188" eaLnBrk="1" hangingPunct="1">
              <a:lnSpc>
                <a:spcPct val="90000"/>
              </a:lnSpc>
              <a:spcBef>
                <a:spcPct val="20000"/>
              </a:spcBef>
              <a:buClr>
                <a:schemeClr val="tx2"/>
              </a:buClr>
              <a:buFontTx/>
              <a:buChar char="•"/>
            </a:pPr>
            <a:r>
              <a:rPr lang="en-GB" sz="2000">
                <a:latin typeface="Trebuchet MS" pitchFamily="34" charset="0"/>
              </a:rPr>
              <a:t>Accreditation is owned by the Lead IV and given for current year + three years: annual registration will be required</a:t>
            </a:r>
          </a:p>
          <a:p>
            <a:pPr marL="230188" indent="-230188" eaLnBrk="1" hangingPunct="1">
              <a:lnSpc>
                <a:spcPct val="90000"/>
              </a:lnSpc>
              <a:spcBef>
                <a:spcPct val="20000"/>
              </a:spcBef>
              <a:buClr>
                <a:schemeClr val="tx2"/>
              </a:buClr>
            </a:pPr>
            <a:endParaRPr lang="en-GB" sz="2000">
              <a:latin typeface="Trebuchet MS" pitchFamily="34" charset="0"/>
            </a:endParaRPr>
          </a:p>
        </p:txBody>
      </p:sp>
      <p:sp>
        <p:nvSpPr>
          <p:cNvPr id="273424" name="AutoShape 16"/>
          <p:cNvSpPr>
            <a:spLocks noChangeArrowheads="1"/>
          </p:cNvSpPr>
          <p:nvPr/>
        </p:nvSpPr>
        <p:spPr bwMode="auto">
          <a:xfrm>
            <a:off x="4683125" y="4973638"/>
            <a:ext cx="3716338" cy="588962"/>
          </a:xfrm>
          <a:prstGeom prst="roundRect">
            <a:avLst>
              <a:gd name="adj" fmla="val 16667"/>
            </a:avLst>
          </a:prstGeom>
          <a:solidFill>
            <a:schemeClr val="accent1">
              <a:alpha val="50999"/>
            </a:schemeClr>
          </a:solidFill>
          <a:ln w="9525">
            <a:solidFill>
              <a:schemeClr val="accent1"/>
            </a:solidFill>
            <a:round/>
            <a:headEnd/>
            <a:tailEnd/>
          </a:ln>
          <a:effectLst/>
        </p:spPr>
        <p:txBody>
          <a:bodyPr wrap="none" anchor="ctr"/>
          <a:lstStyle/>
          <a:p>
            <a:pPr algn="ctr"/>
            <a:r>
              <a:rPr lang="en-GB">
                <a:latin typeface="Trebuchet MS" pitchFamily="34" charset="0"/>
              </a:rPr>
              <a:t>Unsuccessful results lead to</a:t>
            </a:r>
          </a:p>
          <a:p>
            <a:pPr algn="ctr"/>
            <a:r>
              <a:rPr lang="en-GB">
                <a:latin typeface="Trebuchet MS" pitchFamily="34" charset="0"/>
              </a:rPr>
              <a:t>Standards Verification</a:t>
            </a:r>
            <a:endParaRPr lang="en-GB" sz="1600">
              <a:latin typeface="Trebuchet MS" pitchFamily="34" charset="0"/>
            </a:endParaRPr>
          </a:p>
        </p:txBody>
      </p:sp>
      <p:sp>
        <p:nvSpPr>
          <p:cNvPr id="273426" name="Line 18"/>
          <p:cNvSpPr>
            <a:spLocks noChangeShapeType="1"/>
          </p:cNvSpPr>
          <p:nvPr/>
        </p:nvSpPr>
        <p:spPr bwMode="auto">
          <a:xfrm>
            <a:off x="2413000" y="2717800"/>
            <a:ext cx="0" cy="254000"/>
          </a:xfrm>
          <a:prstGeom prst="line">
            <a:avLst/>
          </a:prstGeom>
          <a:noFill/>
          <a:ln w="9525">
            <a:solidFill>
              <a:schemeClr val="tx1"/>
            </a:solidFill>
            <a:round/>
            <a:headEnd/>
            <a:tailEnd type="triangle" w="med" len="med"/>
          </a:ln>
          <a:effectLst/>
        </p:spPr>
        <p:txBody>
          <a:bodyPr/>
          <a:lstStyle/>
          <a:p>
            <a:endParaRPr lang="en-GB"/>
          </a:p>
        </p:txBody>
      </p:sp>
      <p:sp>
        <p:nvSpPr>
          <p:cNvPr id="273427" name="Line 19"/>
          <p:cNvSpPr>
            <a:spLocks noChangeShapeType="1"/>
          </p:cNvSpPr>
          <p:nvPr/>
        </p:nvSpPr>
        <p:spPr bwMode="auto">
          <a:xfrm>
            <a:off x="2392363" y="3586163"/>
            <a:ext cx="0" cy="254000"/>
          </a:xfrm>
          <a:prstGeom prst="line">
            <a:avLst/>
          </a:prstGeom>
          <a:noFill/>
          <a:ln w="9525">
            <a:solidFill>
              <a:schemeClr val="tx1"/>
            </a:solidFill>
            <a:round/>
            <a:headEnd/>
            <a:tailEnd type="triangle" w="med" len="med"/>
          </a:ln>
          <a:effectLst/>
        </p:spPr>
        <p:txBody>
          <a:bodyPr/>
          <a:lstStyle/>
          <a:p>
            <a:endParaRPr lang="en-GB"/>
          </a:p>
        </p:txBody>
      </p:sp>
      <p:sp>
        <p:nvSpPr>
          <p:cNvPr id="273428" name="Line 20"/>
          <p:cNvSpPr>
            <a:spLocks noChangeShapeType="1"/>
          </p:cNvSpPr>
          <p:nvPr/>
        </p:nvSpPr>
        <p:spPr bwMode="auto">
          <a:xfrm>
            <a:off x="2405063" y="4437063"/>
            <a:ext cx="0" cy="254000"/>
          </a:xfrm>
          <a:prstGeom prst="line">
            <a:avLst/>
          </a:prstGeom>
          <a:noFill/>
          <a:ln w="9525">
            <a:solidFill>
              <a:schemeClr val="tx1"/>
            </a:solidFill>
            <a:round/>
            <a:headEnd/>
            <a:tailEnd type="triangle" w="med" len="med"/>
          </a:ln>
          <a:effectLst/>
        </p:spPr>
        <p:txBody>
          <a:bodyPr/>
          <a:lstStyle/>
          <a:p>
            <a:endParaRPr lang="en-GB"/>
          </a:p>
        </p:txBody>
      </p:sp>
      <p:sp>
        <p:nvSpPr>
          <p:cNvPr id="273429" name="Line 21"/>
          <p:cNvSpPr>
            <a:spLocks noChangeShapeType="1"/>
          </p:cNvSpPr>
          <p:nvPr/>
        </p:nvSpPr>
        <p:spPr bwMode="auto">
          <a:xfrm>
            <a:off x="4203700" y="2413000"/>
            <a:ext cx="342900" cy="0"/>
          </a:xfrm>
          <a:prstGeom prst="line">
            <a:avLst/>
          </a:prstGeom>
          <a:noFill/>
          <a:ln w="9525">
            <a:solidFill>
              <a:schemeClr val="tx1"/>
            </a:solidFill>
            <a:round/>
            <a:headEnd/>
            <a:tailEnd type="triangle" w="med" len="med"/>
          </a:ln>
          <a:effectLst/>
        </p:spPr>
        <p:txBody>
          <a:bodyPr/>
          <a:lstStyle/>
          <a:p>
            <a:endParaRPr lang="en-GB"/>
          </a:p>
        </p:txBody>
      </p:sp>
      <p:sp>
        <p:nvSpPr>
          <p:cNvPr id="273430" name="Line 22"/>
          <p:cNvSpPr>
            <a:spLocks noChangeShapeType="1"/>
          </p:cNvSpPr>
          <p:nvPr/>
        </p:nvSpPr>
        <p:spPr bwMode="auto">
          <a:xfrm flipV="1">
            <a:off x="4229100" y="4533900"/>
            <a:ext cx="469900" cy="381000"/>
          </a:xfrm>
          <a:prstGeom prst="line">
            <a:avLst/>
          </a:prstGeom>
          <a:noFill/>
          <a:ln w="9525">
            <a:solidFill>
              <a:schemeClr val="tx1"/>
            </a:solidFill>
            <a:round/>
            <a:headEnd/>
            <a:tailEnd type="triangle" w="med" len="med"/>
          </a:ln>
          <a:effectLst/>
        </p:spPr>
        <p:txBody>
          <a:bodyPr/>
          <a:lstStyle/>
          <a:p>
            <a:endParaRPr lang="en-GB"/>
          </a:p>
        </p:txBody>
      </p:sp>
      <p:sp>
        <p:nvSpPr>
          <p:cNvPr id="273431" name="Line 23"/>
          <p:cNvSpPr>
            <a:spLocks noChangeShapeType="1"/>
          </p:cNvSpPr>
          <p:nvPr/>
        </p:nvSpPr>
        <p:spPr bwMode="auto">
          <a:xfrm>
            <a:off x="4229100" y="5245100"/>
            <a:ext cx="444500" cy="0"/>
          </a:xfrm>
          <a:prstGeom prst="line">
            <a:avLst/>
          </a:prstGeom>
          <a:noFill/>
          <a:ln w="9525">
            <a:solidFill>
              <a:schemeClr val="tx1"/>
            </a:solidFill>
            <a:round/>
            <a:headEnd/>
            <a:tailEnd type="triangle" w="med" len="med"/>
          </a:ln>
          <a:effectLst/>
        </p:spPr>
        <p:txBody>
          <a:bodyPr/>
          <a:lstStyle/>
          <a:p>
            <a:endParaRPr lang="en-GB"/>
          </a:p>
        </p:txBody>
      </p:sp>
      <p:graphicFrame>
        <p:nvGraphicFramePr>
          <p:cNvPr id="10242" name="Object 2"/>
          <p:cNvGraphicFramePr>
            <a:graphicFrameLocks noChangeAspect="1"/>
          </p:cNvGraphicFramePr>
          <p:nvPr/>
        </p:nvGraphicFramePr>
        <p:xfrm>
          <a:off x="0" y="0"/>
          <a:ext cx="5468938" cy="1539875"/>
        </p:xfrm>
        <a:graphic>
          <a:graphicData uri="http://schemas.openxmlformats.org/presentationml/2006/ole">
            <p:oleObj spid="_x0000_s10242" name="Document" r:id="rId4" imgW="5306779" imgH="1493690" progId="Word.Document.8">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1"/>
                                        </p:tgtEl>
                                        <p:attrNameLst>
                                          <p:attrName>style.visibility</p:attrName>
                                        </p:attrNameLst>
                                      </p:cBhvr>
                                      <p:to>
                                        <p:strVal val="visible"/>
                                      </p:to>
                                    </p:set>
                                    <p:anim calcmode="lin" valueType="num">
                                      <p:cBhvr additive="base">
                                        <p:cTn id="7" dur="500" fill="hold"/>
                                        <p:tgtEl>
                                          <p:spTgt spid="273411"/>
                                        </p:tgtEl>
                                        <p:attrNameLst>
                                          <p:attrName>ppt_x</p:attrName>
                                        </p:attrNameLst>
                                      </p:cBhvr>
                                      <p:tavLst>
                                        <p:tav tm="0">
                                          <p:val>
                                            <p:strVal val="0-#ppt_w/2"/>
                                          </p:val>
                                        </p:tav>
                                        <p:tav tm="100000">
                                          <p:val>
                                            <p:strVal val="#ppt_x"/>
                                          </p:val>
                                        </p:tav>
                                      </p:tavLst>
                                    </p:anim>
                                    <p:anim calcmode="lin" valueType="num">
                                      <p:cBhvr additive="base">
                                        <p:cTn id="8" dur="500" fill="hold"/>
                                        <p:tgtEl>
                                          <p:spTgt spid="2734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3429"/>
                                        </p:tgtEl>
                                        <p:attrNameLst>
                                          <p:attrName>style.visibility</p:attrName>
                                        </p:attrNameLst>
                                      </p:cBhvr>
                                      <p:to>
                                        <p:strVal val="visible"/>
                                      </p:to>
                                    </p:set>
                                    <p:anim calcmode="lin" valueType="num">
                                      <p:cBhvr additive="base">
                                        <p:cTn id="13" dur="500" fill="hold"/>
                                        <p:tgtEl>
                                          <p:spTgt spid="273429"/>
                                        </p:tgtEl>
                                        <p:attrNameLst>
                                          <p:attrName>ppt_x</p:attrName>
                                        </p:attrNameLst>
                                      </p:cBhvr>
                                      <p:tavLst>
                                        <p:tav tm="0">
                                          <p:val>
                                            <p:strVal val="0-#ppt_w/2"/>
                                          </p:val>
                                        </p:tav>
                                        <p:tav tm="100000">
                                          <p:val>
                                            <p:strVal val="#ppt_x"/>
                                          </p:val>
                                        </p:tav>
                                      </p:tavLst>
                                    </p:anim>
                                    <p:anim calcmode="lin" valueType="num">
                                      <p:cBhvr additive="base">
                                        <p:cTn id="14" dur="500" fill="hold"/>
                                        <p:tgtEl>
                                          <p:spTgt spid="273429"/>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73412"/>
                                        </p:tgtEl>
                                        <p:attrNameLst>
                                          <p:attrName>style.visibility</p:attrName>
                                        </p:attrNameLst>
                                      </p:cBhvr>
                                      <p:to>
                                        <p:strVal val="visible"/>
                                      </p:to>
                                    </p:set>
                                    <p:anim calcmode="lin" valueType="num">
                                      <p:cBhvr additive="base">
                                        <p:cTn id="17" dur="500" fill="hold"/>
                                        <p:tgtEl>
                                          <p:spTgt spid="273412"/>
                                        </p:tgtEl>
                                        <p:attrNameLst>
                                          <p:attrName>ppt_x</p:attrName>
                                        </p:attrNameLst>
                                      </p:cBhvr>
                                      <p:tavLst>
                                        <p:tav tm="0">
                                          <p:val>
                                            <p:strVal val="0-#ppt_w/2"/>
                                          </p:val>
                                        </p:tav>
                                        <p:tav tm="100000">
                                          <p:val>
                                            <p:strVal val="#ppt_x"/>
                                          </p:val>
                                        </p:tav>
                                      </p:tavLst>
                                    </p:anim>
                                    <p:anim calcmode="lin" valueType="num">
                                      <p:cBhvr additive="base">
                                        <p:cTn id="18" dur="500" fill="hold"/>
                                        <p:tgtEl>
                                          <p:spTgt spid="273412"/>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73426"/>
                                        </p:tgtEl>
                                        <p:attrNameLst>
                                          <p:attrName>style.visibility</p:attrName>
                                        </p:attrNameLst>
                                      </p:cBhvr>
                                      <p:to>
                                        <p:strVal val="visible"/>
                                      </p:to>
                                    </p:set>
                                    <p:anim calcmode="lin" valueType="num">
                                      <p:cBhvr additive="base">
                                        <p:cTn id="23" dur="500" fill="hold"/>
                                        <p:tgtEl>
                                          <p:spTgt spid="273426"/>
                                        </p:tgtEl>
                                        <p:attrNameLst>
                                          <p:attrName>ppt_x</p:attrName>
                                        </p:attrNameLst>
                                      </p:cBhvr>
                                      <p:tavLst>
                                        <p:tav tm="0">
                                          <p:val>
                                            <p:strVal val="0-#ppt_w/2"/>
                                          </p:val>
                                        </p:tav>
                                        <p:tav tm="100000">
                                          <p:val>
                                            <p:strVal val="#ppt_x"/>
                                          </p:val>
                                        </p:tav>
                                      </p:tavLst>
                                    </p:anim>
                                    <p:anim calcmode="lin" valueType="num">
                                      <p:cBhvr additive="base">
                                        <p:cTn id="24" dur="500" fill="hold"/>
                                        <p:tgtEl>
                                          <p:spTgt spid="273426"/>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273413"/>
                                        </p:tgtEl>
                                        <p:attrNameLst>
                                          <p:attrName>style.visibility</p:attrName>
                                        </p:attrNameLst>
                                      </p:cBhvr>
                                      <p:to>
                                        <p:strVal val="visible"/>
                                      </p:to>
                                    </p:set>
                                    <p:anim calcmode="lin" valueType="num">
                                      <p:cBhvr additive="base">
                                        <p:cTn id="27" dur="500" fill="hold"/>
                                        <p:tgtEl>
                                          <p:spTgt spid="273413"/>
                                        </p:tgtEl>
                                        <p:attrNameLst>
                                          <p:attrName>ppt_x</p:attrName>
                                        </p:attrNameLst>
                                      </p:cBhvr>
                                      <p:tavLst>
                                        <p:tav tm="0">
                                          <p:val>
                                            <p:strVal val="0-#ppt_w/2"/>
                                          </p:val>
                                        </p:tav>
                                        <p:tav tm="100000">
                                          <p:val>
                                            <p:strVal val="#ppt_x"/>
                                          </p:val>
                                        </p:tav>
                                      </p:tavLst>
                                    </p:anim>
                                    <p:anim calcmode="lin" valueType="num">
                                      <p:cBhvr additive="base">
                                        <p:cTn id="28" dur="500" fill="hold"/>
                                        <p:tgtEl>
                                          <p:spTgt spid="27341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3427"/>
                                        </p:tgtEl>
                                        <p:attrNameLst>
                                          <p:attrName>style.visibility</p:attrName>
                                        </p:attrNameLst>
                                      </p:cBhvr>
                                      <p:to>
                                        <p:strVal val="visible"/>
                                      </p:to>
                                    </p:set>
                                    <p:anim calcmode="lin" valueType="num">
                                      <p:cBhvr additive="base">
                                        <p:cTn id="33" dur="500" fill="hold"/>
                                        <p:tgtEl>
                                          <p:spTgt spid="273427"/>
                                        </p:tgtEl>
                                        <p:attrNameLst>
                                          <p:attrName>ppt_x</p:attrName>
                                        </p:attrNameLst>
                                      </p:cBhvr>
                                      <p:tavLst>
                                        <p:tav tm="0">
                                          <p:val>
                                            <p:strVal val="0-#ppt_w/2"/>
                                          </p:val>
                                        </p:tav>
                                        <p:tav tm="100000">
                                          <p:val>
                                            <p:strVal val="#ppt_x"/>
                                          </p:val>
                                        </p:tav>
                                      </p:tavLst>
                                    </p:anim>
                                    <p:anim calcmode="lin" valueType="num">
                                      <p:cBhvr additive="base">
                                        <p:cTn id="34" dur="500" fill="hold"/>
                                        <p:tgtEl>
                                          <p:spTgt spid="273427"/>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73416"/>
                                        </p:tgtEl>
                                        <p:attrNameLst>
                                          <p:attrName>style.visibility</p:attrName>
                                        </p:attrNameLst>
                                      </p:cBhvr>
                                      <p:to>
                                        <p:strVal val="visible"/>
                                      </p:to>
                                    </p:set>
                                    <p:anim calcmode="lin" valueType="num">
                                      <p:cBhvr additive="base">
                                        <p:cTn id="37" dur="500" fill="hold"/>
                                        <p:tgtEl>
                                          <p:spTgt spid="273416"/>
                                        </p:tgtEl>
                                        <p:attrNameLst>
                                          <p:attrName>ppt_x</p:attrName>
                                        </p:attrNameLst>
                                      </p:cBhvr>
                                      <p:tavLst>
                                        <p:tav tm="0">
                                          <p:val>
                                            <p:strVal val="0-#ppt_w/2"/>
                                          </p:val>
                                        </p:tav>
                                        <p:tav tm="100000">
                                          <p:val>
                                            <p:strVal val="#ppt_x"/>
                                          </p:val>
                                        </p:tav>
                                      </p:tavLst>
                                    </p:anim>
                                    <p:anim calcmode="lin" valueType="num">
                                      <p:cBhvr additive="base">
                                        <p:cTn id="38" dur="500" fill="hold"/>
                                        <p:tgtEl>
                                          <p:spTgt spid="27341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73428"/>
                                        </p:tgtEl>
                                        <p:attrNameLst>
                                          <p:attrName>style.visibility</p:attrName>
                                        </p:attrNameLst>
                                      </p:cBhvr>
                                      <p:to>
                                        <p:strVal val="visible"/>
                                      </p:to>
                                    </p:set>
                                    <p:anim calcmode="lin" valueType="num">
                                      <p:cBhvr additive="base">
                                        <p:cTn id="43" dur="500" fill="hold"/>
                                        <p:tgtEl>
                                          <p:spTgt spid="273428"/>
                                        </p:tgtEl>
                                        <p:attrNameLst>
                                          <p:attrName>ppt_x</p:attrName>
                                        </p:attrNameLst>
                                      </p:cBhvr>
                                      <p:tavLst>
                                        <p:tav tm="0">
                                          <p:val>
                                            <p:strVal val="0-#ppt_w/2"/>
                                          </p:val>
                                        </p:tav>
                                        <p:tav tm="100000">
                                          <p:val>
                                            <p:strVal val="#ppt_x"/>
                                          </p:val>
                                        </p:tav>
                                      </p:tavLst>
                                    </p:anim>
                                    <p:anim calcmode="lin" valueType="num">
                                      <p:cBhvr additive="base">
                                        <p:cTn id="44" dur="500" fill="hold"/>
                                        <p:tgtEl>
                                          <p:spTgt spid="273428"/>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273414"/>
                                        </p:tgtEl>
                                        <p:attrNameLst>
                                          <p:attrName>style.visibility</p:attrName>
                                        </p:attrNameLst>
                                      </p:cBhvr>
                                      <p:to>
                                        <p:strVal val="visible"/>
                                      </p:to>
                                    </p:set>
                                    <p:anim calcmode="lin" valueType="num">
                                      <p:cBhvr additive="base">
                                        <p:cTn id="47" dur="500" fill="hold"/>
                                        <p:tgtEl>
                                          <p:spTgt spid="273414"/>
                                        </p:tgtEl>
                                        <p:attrNameLst>
                                          <p:attrName>ppt_x</p:attrName>
                                        </p:attrNameLst>
                                      </p:cBhvr>
                                      <p:tavLst>
                                        <p:tav tm="0">
                                          <p:val>
                                            <p:strVal val="0-#ppt_w/2"/>
                                          </p:val>
                                        </p:tav>
                                        <p:tav tm="100000">
                                          <p:val>
                                            <p:strVal val="#ppt_x"/>
                                          </p:val>
                                        </p:tav>
                                      </p:tavLst>
                                    </p:anim>
                                    <p:anim calcmode="lin" valueType="num">
                                      <p:cBhvr additive="base">
                                        <p:cTn id="48" dur="500" fill="hold"/>
                                        <p:tgtEl>
                                          <p:spTgt spid="273414"/>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273430"/>
                                        </p:tgtEl>
                                        <p:attrNameLst>
                                          <p:attrName>style.visibility</p:attrName>
                                        </p:attrNameLst>
                                      </p:cBhvr>
                                      <p:to>
                                        <p:strVal val="visible"/>
                                      </p:to>
                                    </p:set>
                                    <p:anim calcmode="lin" valueType="num">
                                      <p:cBhvr additive="base">
                                        <p:cTn id="53" dur="500" fill="hold"/>
                                        <p:tgtEl>
                                          <p:spTgt spid="273430"/>
                                        </p:tgtEl>
                                        <p:attrNameLst>
                                          <p:attrName>ppt_x</p:attrName>
                                        </p:attrNameLst>
                                      </p:cBhvr>
                                      <p:tavLst>
                                        <p:tav tm="0">
                                          <p:val>
                                            <p:strVal val="0-#ppt_w/2"/>
                                          </p:val>
                                        </p:tav>
                                        <p:tav tm="100000">
                                          <p:val>
                                            <p:strVal val="#ppt_x"/>
                                          </p:val>
                                        </p:tav>
                                      </p:tavLst>
                                    </p:anim>
                                    <p:anim calcmode="lin" valueType="num">
                                      <p:cBhvr additive="base">
                                        <p:cTn id="54" dur="500" fill="hold"/>
                                        <p:tgtEl>
                                          <p:spTgt spid="273430"/>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0"/>
                                  </p:stCondLst>
                                  <p:childTnLst>
                                    <p:set>
                                      <p:cBhvr>
                                        <p:cTn id="56" dur="1" fill="hold">
                                          <p:stCondLst>
                                            <p:cond delay="0"/>
                                          </p:stCondLst>
                                        </p:cTn>
                                        <p:tgtEl>
                                          <p:spTgt spid="273415"/>
                                        </p:tgtEl>
                                        <p:attrNameLst>
                                          <p:attrName>style.visibility</p:attrName>
                                        </p:attrNameLst>
                                      </p:cBhvr>
                                      <p:to>
                                        <p:strVal val="visible"/>
                                      </p:to>
                                    </p:set>
                                    <p:anim calcmode="lin" valueType="num">
                                      <p:cBhvr additive="base">
                                        <p:cTn id="57" dur="500" fill="hold"/>
                                        <p:tgtEl>
                                          <p:spTgt spid="273415"/>
                                        </p:tgtEl>
                                        <p:attrNameLst>
                                          <p:attrName>ppt_x</p:attrName>
                                        </p:attrNameLst>
                                      </p:cBhvr>
                                      <p:tavLst>
                                        <p:tav tm="0">
                                          <p:val>
                                            <p:strVal val="0-#ppt_w/2"/>
                                          </p:val>
                                        </p:tav>
                                        <p:tav tm="100000">
                                          <p:val>
                                            <p:strVal val="#ppt_x"/>
                                          </p:val>
                                        </p:tav>
                                      </p:tavLst>
                                    </p:anim>
                                    <p:anim calcmode="lin" valueType="num">
                                      <p:cBhvr additive="base">
                                        <p:cTn id="58" dur="500" fill="hold"/>
                                        <p:tgtEl>
                                          <p:spTgt spid="273415"/>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273431"/>
                                        </p:tgtEl>
                                        <p:attrNameLst>
                                          <p:attrName>style.visibility</p:attrName>
                                        </p:attrNameLst>
                                      </p:cBhvr>
                                      <p:to>
                                        <p:strVal val="visible"/>
                                      </p:to>
                                    </p:set>
                                    <p:anim calcmode="lin" valueType="num">
                                      <p:cBhvr additive="base">
                                        <p:cTn id="63" dur="500" fill="hold"/>
                                        <p:tgtEl>
                                          <p:spTgt spid="273431"/>
                                        </p:tgtEl>
                                        <p:attrNameLst>
                                          <p:attrName>ppt_x</p:attrName>
                                        </p:attrNameLst>
                                      </p:cBhvr>
                                      <p:tavLst>
                                        <p:tav tm="0">
                                          <p:val>
                                            <p:strVal val="0-#ppt_w/2"/>
                                          </p:val>
                                        </p:tav>
                                        <p:tav tm="100000">
                                          <p:val>
                                            <p:strVal val="#ppt_x"/>
                                          </p:val>
                                        </p:tav>
                                      </p:tavLst>
                                    </p:anim>
                                    <p:anim calcmode="lin" valueType="num">
                                      <p:cBhvr additive="base">
                                        <p:cTn id="64" dur="500" fill="hold"/>
                                        <p:tgtEl>
                                          <p:spTgt spid="273431"/>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273424"/>
                                        </p:tgtEl>
                                        <p:attrNameLst>
                                          <p:attrName>style.visibility</p:attrName>
                                        </p:attrNameLst>
                                      </p:cBhvr>
                                      <p:to>
                                        <p:strVal val="visible"/>
                                      </p:to>
                                    </p:set>
                                    <p:anim calcmode="lin" valueType="num">
                                      <p:cBhvr additive="base">
                                        <p:cTn id="67" dur="500" fill="hold"/>
                                        <p:tgtEl>
                                          <p:spTgt spid="273424"/>
                                        </p:tgtEl>
                                        <p:attrNameLst>
                                          <p:attrName>ppt_x</p:attrName>
                                        </p:attrNameLst>
                                      </p:cBhvr>
                                      <p:tavLst>
                                        <p:tav tm="0">
                                          <p:val>
                                            <p:strVal val="0-#ppt_w/2"/>
                                          </p:val>
                                        </p:tav>
                                        <p:tav tm="100000">
                                          <p:val>
                                            <p:strVal val="#ppt_x"/>
                                          </p:val>
                                        </p:tav>
                                      </p:tavLst>
                                    </p:anim>
                                    <p:anim calcmode="lin" valueType="num">
                                      <p:cBhvr additive="base">
                                        <p:cTn id="68" dur="500" fill="hold"/>
                                        <p:tgtEl>
                                          <p:spTgt spid="273424"/>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73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animBg="1"/>
      <p:bldP spid="273412" grpId="0" animBg="1"/>
      <p:bldP spid="273413" grpId="0" animBg="1"/>
      <p:bldP spid="273414" grpId="0" animBg="1"/>
      <p:bldP spid="273415" grpId="0" animBg="1"/>
      <p:bldP spid="273416" grpId="0" animBg="1"/>
      <p:bldP spid="273418" grpId="0"/>
      <p:bldP spid="273424" grpId="0" animBg="1"/>
      <p:bldP spid="273426" grpId="0" animBg="1"/>
      <p:bldP spid="273427" grpId="0" animBg="1"/>
      <p:bldP spid="273428" grpId="0" animBg="1"/>
      <p:bldP spid="273429" grpId="0" animBg="1"/>
      <p:bldP spid="273430" grpId="0" animBg="1"/>
      <p:bldP spid="273431" grpId="0" animBg="1"/>
    </p:bldLst>
  </p:timing>
</p:sld>
</file>

<file path=ppt/theme/theme1.xml><?xml version="1.0" encoding="utf-8"?>
<a:theme xmlns:a="http://schemas.openxmlformats.org/drawingml/2006/main" name="1_NewTemplate_orange">
  <a:themeElements>
    <a:clrScheme name="">
      <a:dk1>
        <a:srgbClr val="003150"/>
      </a:dk1>
      <a:lt1>
        <a:srgbClr val="FFFFFF"/>
      </a:lt1>
      <a:dk2>
        <a:srgbClr val="AACAE6"/>
      </a:dk2>
      <a:lt2>
        <a:srgbClr val="808080"/>
      </a:lt2>
      <a:accent1>
        <a:srgbClr val="D95E00"/>
      </a:accent1>
      <a:accent2>
        <a:srgbClr val="007AC9"/>
      </a:accent2>
      <a:accent3>
        <a:srgbClr val="FFFFFF"/>
      </a:accent3>
      <a:accent4>
        <a:srgbClr val="002843"/>
      </a:accent4>
      <a:accent5>
        <a:srgbClr val="E9B6AA"/>
      </a:accent5>
      <a:accent6>
        <a:srgbClr val="006EB6"/>
      </a:accent6>
      <a:hlink>
        <a:srgbClr val="7AB900"/>
      </a:hlink>
      <a:folHlink>
        <a:srgbClr val="FFA561"/>
      </a:folHlink>
    </a:clrScheme>
    <a:fontScheme name="1_NewTemplate_orange">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NewTemplate_oran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ewTemplate_oran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ewTemplate_oran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ewTemplate_oran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ewTemplate_oran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ewTemplate_oran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ewTemplate_oran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ewTemplate_oran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ewTemplate_oran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ewTemplate_oran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ewTemplate_oran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ewTemplate_oran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NewTemplate_orange 13">
        <a:dk1>
          <a:srgbClr val="003150"/>
        </a:dk1>
        <a:lt1>
          <a:srgbClr val="FFFFFF"/>
        </a:lt1>
        <a:dk2>
          <a:srgbClr val="AACAE6"/>
        </a:dk2>
        <a:lt2>
          <a:srgbClr val="808080"/>
        </a:lt2>
        <a:accent1>
          <a:srgbClr val="7AB800"/>
        </a:accent1>
        <a:accent2>
          <a:srgbClr val="007AC9"/>
        </a:accent2>
        <a:accent3>
          <a:srgbClr val="FFFFFF"/>
        </a:accent3>
        <a:accent4>
          <a:srgbClr val="002843"/>
        </a:accent4>
        <a:accent5>
          <a:srgbClr val="BED8AA"/>
        </a:accent5>
        <a:accent6>
          <a:srgbClr val="006EB6"/>
        </a:accent6>
        <a:hlink>
          <a:srgbClr val="D95E00"/>
        </a:hlink>
        <a:folHlink>
          <a:srgbClr val="265000"/>
        </a:folHlink>
      </a:clrScheme>
      <a:clrMap bg1="lt1" tx1="dk1" bg2="lt2" tx2="dk2" accent1="accent1" accent2="accent2" accent3="accent3" accent4="accent4" accent5="accent5" accent6="accent6" hlink="hlink" folHlink="folHlink"/>
    </a:extraClrScheme>
    <a:extraClrScheme>
      <a:clrScheme name="1_NewTemplate_orange 14">
        <a:dk1>
          <a:srgbClr val="003150"/>
        </a:dk1>
        <a:lt1>
          <a:srgbClr val="FFFFFF"/>
        </a:lt1>
        <a:dk2>
          <a:srgbClr val="AACAE6"/>
        </a:dk2>
        <a:lt2>
          <a:srgbClr val="808080"/>
        </a:lt2>
        <a:accent1>
          <a:srgbClr val="7AB800"/>
        </a:accent1>
        <a:accent2>
          <a:srgbClr val="007AC9"/>
        </a:accent2>
        <a:accent3>
          <a:srgbClr val="FFFFFF"/>
        </a:accent3>
        <a:accent4>
          <a:srgbClr val="002843"/>
        </a:accent4>
        <a:accent5>
          <a:srgbClr val="BED8AA"/>
        </a:accent5>
        <a:accent6>
          <a:srgbClr val="006EB6"/>
        </a:accent6>
        <a:hlink>
          <a:srgbClr val="D95E00"/>
        </a:hlink>
        <a:folHlink>
          <a:srgbClr val="D5E6AA"/>
        </a:folHlink>
      </a:clrScheme>
      <a:clrMap bg1="lt1" tx1="dk1" bg2="lt2" tx2="dk2" accent1="accent1" accent2="accent2" accent3="accent3" accent4="accent4" accent5="accent5" accent6="accent6" hlink="hlink" folHlink="folHlink"/>
    </a:extraClrScheme>
    <a:extraClrScheme>
      <a:clrScheme name="1_NewTemplate_orange 15">
        <a:dk1>
          <a:srgbClr val="003150"/>
        </a:dk1>
        <a:lt1>
          <a:srgbClr val="FFFFFF"/>
        </a:lt1>
        <a:dk2>
          <a:srgbClr val="AACAE6"/>
        </a:dk2>
        <a:lt2>
          <a:srgbClr val="808080"/>
        </a:lt2>
        <a:accent1>
          <a:srgbClr val="003150"/>
        </a:accent1>
        <a:accent2>
          <a:srgbClr val="007AC9"/>
        </a:accent2>
        <a:accent3>
          <a:srgbClr val="FFFFFF"/>
        </a:accent3>
        <a:accent4>
          <a:srgbClr val="002843"/>
        </a:accent4>
        <a:accent5>
          <a:srgbClr val="AAADB3"/>
        </a:accent5>
        <a:accent6>
          <a:srgbClr val="006EB6"/>
        </a:accent6>
        <a:hlink>
          <a:srgbClr val="D95E00"/>
        </a:hlink>
        <a:folHlink>
          <a:srgbClr val="7AB800"/>
        </a:folHlink>
      </a:clrScheme>
      <a:clrMap bg1="lt1" tx1="dk1" bg2="lt2" tx2="dk2" accent1="accent1" accent2="accent2" accent3="accent3" accent4="accent4" accent5="accent5" accent6="accent6" hlink="hlink" folHlink="folHlink"/>
    </a:extraClrScheme>
    <a:extraClrScheme>
      <a:clrScheme name="1_NewTemplate_orange 16">
        <a:dk1>
          <a:srgbClr val="003150"/>
        </a:dk1>
        <a:lt1>
          <a:srgbClr val="FFFFFF"/>
        </a:lt1>
        <a:dk2>
          <a:srgbClr val="AACAE6"/>
        </a:dk2>
        <a:lt2>
          <a:srgbClr val="9CAAB2"/>
        </a:lt2>
        <a:accent1>
          <a:srgbClr val="003150"/>
        </a:accent1>
        <a:accent2>
          <a:srgbClr val="007AC9"/>
        </a:accent2>
        <a:accent3>
          <a:srgbClr val="FFFFFF"/>
        </a:accent3>
        <a:accent4>
          <a:srgbClr val="002843"/>
        </a:accent4>
        <a:accent5>
          <a:srgbClr val="AAADB3"/>
        </a:accent5>
        <a:accent6>
          <a:srgbClr val="006EB6"/>
        </a:accent6>
        <a:hlink>
          <a:srgbClr val="D95E00"/>
        </a:hlink>
        <a:folHlink>
          <a:srgbClr val="7AB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3481</TotalTime>
  <Words>1360</Words>
  <Application>Microsoft Office PowerPoint</Application>
  <PresentationFormat>On-screen Show (4:3)</PresentationFormat>
  <Paragraphs>214</Paragraphs>
  <Slides>12</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1_NewTemplate_orange</vt:lpstr>
      <vt:lpstr>Document</vt:lpstr>
      <vt:lpstr>Preparing and Managing   Internal Verification </vt:lpstr>
      <vt:lpstr>Preparing and managing the IV process</vt:lpstr>
      <vt:lpstr>Slide 3</vt:lpstr>
      <vt:lpstr>14    Principal Subject areas</vt:lpstr>
      <vt:lpstr>Slide 5</vt:lpstr>
      <vt:lpstr>Slide 6</vt:lpstr>
      <vt:lpstr>External Quality Assurance II: verification of assessed learner work</vt:lpstr>
      <vt:lpstr>Accreditation coverage</vt:lpstr>
      <vt:lpstr>Online Standardisation of Centre Assessors (OSCA2)</vt:lpstr>
      <vt:lpstr>Standards Verification</vt:lpstr>
      <vt:lpstr>Slide 11</vt:lpstr>
      <vt:lpstr>Slide 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Lana</dc:creator>
  <cp:lastModifiedBy>cdublo10</cp:lastModifiedBy>
  <cp:revision>303</cp:revision>
  <dcterms:created xsi:type="dcterms:W3CDTF">2009-01-30T15:39:27Z</dcterms:created>
  <dcterms:modified xsi:type="dcterms:W3CDTF">2010-09-16T10:10:54Z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1580806090</vt:i4>
  </property>
  <property fmtid="{D5CDD505-2E9C-101B-9397-08002B2CF9AE}" pid="3" name="_NewReviewCycle">
    <vt:lpwstr/>
  </property>
  <property fmtid="{D5CDD505-2E9C-101B-9397-08002B2CF9AE}" pid="4" name="_EmailSubject">
    <vt:lpwstr>PowerPoint presentations for Moodle.</vt:lpwstr>
  </property>
  <property fmtid="{D5CDD505-2E9C-101B-9397-08002B2CF9AE}" pid="5" name="_AuthorEmail">
    <vt:lpwstr>charles.dublon@coleg-powys.ac.uk</vt:lpwstr>
  </property>
  <property fmtid="{D5CDD505-2E9C-101B-9397-08002B2CF9AE}" pid="6" name="_AuthorEmailDisplayName">
    <vt:lpwstr>Dr. Charles Dublon</vt:lpwstr>
  </property>
</Properties>
</file>