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21"/>
  </p:handoutMasterIdLst>
  <p:sldIdLst>
    <p:sldId id="256" r:id="rId2"/>
    <p:sldId id="258" r:id="rId3"/>
    <p:sldId id="271" r:id="rId4"/>
    <p:sldId id="272" r:id="rId5"/>
    <p:sldId id="259" r:id="rId6"/>
    <p:sldId id="268" r:id="rId7"/>
    <p:sldId id="273" r:id="rId8"/>
    <p:sldId id="274" r:id="rId9"/>
    <p:sldId id="275" r:id="rId10"/>
    <p:sldId id="266" r:id="rId11"/>
    <p:sldId id="264" r:id="rId12"/>
    <p:sldId id="267" r:id="rId13"/>
    <p:sldId id="276" r:id="rId14"/>
    <p:sldId id="260" r:id="rId15"/>
    <p:sldId id="261" r:id="rId16"/>
    <p:sldId id="277" r:id="rId17"/>
    <p:sldId id="263" r:id="rId18"/>
    <p:sldId id="262" r:id="rId19"/>
    <p:sldId id="278" r:id="rId20"/>
  </p:sldIdLst>
  <p:sldSz cx="9144000" cy="6858000" type="screen4x3"/>
  <p:notesSz cx="6858000" cy="9737725"/>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94624" autoAdjust="0"/>
  </p:normalViewPr>
  <p:slideViewPr>
    <p:cSldViewPr>
      <p:cViewPr>
        <p:scale>
          <a:sx n="50" d="100"/>
          <a:sy n="50" d="100"/>
        </p:scale>
        <p:origin x="-1854" y="-1242"/>
      </p:cViewPr>
      <p:guideLst>
        <p:guide orient="horz" pos="2160"/>
        <p:guide pos="2880"/>
      </p:guideLst>
    </p:cSldViewPr>
  </p:slideViewPr>
  <p:outlineViewPr>
    <p:cViewPr>
      <p:scale>
        <a:sx n="25" d="100"/>
        <a:sy n="25" d="100"/>
      </p:scale>
      <p:origin x="0" y="10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87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p>
        </p:txBody>
      </p:sp>
      <p:sp>
        <p:nvSpPr>
          <p:cNvPr id="38915" name="Rectangle 3"/>
          <p:cNvSpPr>
            <a:spLocks noGrp="1" noChangeArrowheads="1"/>
          </p:cNvSpPr>
          <p:nvPr>
            <p:ph type="dt" sz="quarter" idx="1"/>
          </p:nvPr>
        </p:nvSpPr>
        <p:spPr bwMode="auto">
          <a:xfrm>
            <a:off x="3886200" y="0"/>
            <a:ext cx="2971800" cy="4873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38916" name="Rectangle 4"/>
          <p:cNvSpPr>
            <a:spLocks noGrp="1" noChangeArrowheads="1"/>
          </p:cNvSpPr>
          <p:nvPr>
            <p:ph type="ftr" sz="quarter" idx="2"/>
          </p:nvPr>
        </p:nvSpPr>
        <p:spPr bwMode="auto">
          <a:xfrm>
            <a:off x="0" y="9250363"/>
            <a:ext cx="2971800" cy="4873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p>
        </p:txBody>
      </p:sp>
      <p:sp>
        <p:nvSpPr>
          <p:cNvPr id="38917" name="Rectangle 5"/>
          <p:cNvSpPr>
            <a:spLocks noGrp="1" noChangeArrowheads="1"/>
          </p:cNvSpPr>
          <p:nvPr>
            <p:ph type="sldNum" sz="quarter" idx="3"/>
          </p:nvPr>
        </p:nvSpPr>
        <p:spPr bwMode="auto">
          <a:xfrm>
            <a:off x="3886200" y="9250363"/>
            <a:ext cx="2971800" cy="487362"/>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5DE897D-F087-435C-A2A3-4D75EB7F21BF}" type="slidenum">
              <a:rPr lang="en-GB"/>
              <a:pPr>
                <a:defRPr/>
              </a:pPr>
              <a:t>‹#›</a:t>
            </a:fld>
            <a:endParaRPr lang="en-GB"/>
          </a:p>
        </p:txBody>
      </p:sp>
    </p:spTree>
    <p:extLst>
      <p:ext uri="{BB962C8B-B14F-4D97-AF65-F5344CB8AC3E}">
        <p14:creationId xmlns:p14="http://schemas.microsoft.com/office/powerpoint/2010/main" val="31770943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7 h 1912"/>
              <a:gd name="T4" fmla="*/ 0 w 1588"/>
              <a:gd name="T5" fmla="*/ 2147483647 h 1912"/>
              <a:gd name="T6" fmla="*/ 0 w 1588"/>
              <a:gd name="T7" fmla="*/ 2147483647 h 1912"/>
              <a:gd name="T8" fmla="*/ 0 w 1588"/>
              <a:gd name="T9" fmla="*/ 2147483647 h 1912"/>
              <a:gd name="T10" fmla="*/ 0 w 1588"/>
              <a:gd name="T11" fmla="*/ 2147483647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GB"/>
          </a:p>
        </p:txBody>
      </p:sp>
      <p:sp>
        <p:nvSpPr>
          <p:cNvPr id="53250"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GB" noProof="0" smtClean="0"/>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pPr>
              <a:defRPr/>
            </a:pPr>
            <a:fld id="{9DC5BA15-8D6C-4D80-B193-DB16EDEDD6E6}" type="slidenum">
              <a:rPr lang="en-GB"/>
              <a:pPr>
                <a:defRPr/>
              </a:pPr>
              <a:t>‹#›</a:t>
            </a:fld>
            <a:endParaRPr lang="en-GB"/>
          </a:p>
        </p:txBody>
      </p:sp>
      <p:sp>
        <p:nvSpPr>
          <p:cNvPr id="7" name="Rectangle 7"/>
          <p:cNvSpPr>
            <a:spLocks noGrp="1" noChangeArrowheads="1"/>
          </p:cNvSpPr>
          <p:nvPr>
            <p:ph type="dt" sz="quarter" idx="12"/>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0E4C4ED-35BE-4098-B6F2-CF3C1FF9CBC6}"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ED0113-8296-4F8C-9183-2563C67C8ED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A01FC31-D5DE-4CFD-ABBE-30D4EED56DBD}"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061FACB-6D3D-48D1-9D61-089D806B8C35}"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A1CF8DF1-584F-4158-8B64-DFADCDBAE8E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A6FCA906-82F2-4C99-BA4A-01619304CC3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3EB80AFF-504E-4372-9481-036A1C8C7614}"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B63988B-54DB-4E87-866D-9F83B9C910A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43CF0E38-7D67-46D7-8F11-B5ABEF74E1F3}"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602447C2-6127-4038-B3E7-C13BABC1B798}"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292100"/>
            <a:ext cx="8229600" cy="1384300"/>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52227" name="Rectangle 3"/>
          <p:cNvSpPr>
            <a:spLocks noGrp="1" noChangeArrowheads="1"/>
          </p:cNvSpPr>
          <p:nvPr>
            <p:ph type="body" idx="1"/>
          </p:nvPr>
        </p:nvSpPr>
        <p:spPr bwMode="auto">
          <a:xfrm>
            <a:off x="457200" y="1905000"/>
            <a:ext cx="82296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en-GB"/>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en-GB"/>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04CF2840-5CA4-48E2-BCCB-FE52CEAEE138}"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10"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images.google.co.uk/imgres?imgurl=http://www.basic-skills.co.uk/images/pictures/about_cms/live/imagep1263r0.gif&amp;imgrefurl=http://www.basic-skills.co.uk/site/page.php?cms=2&amp;p=1263&amp;h=100&amp;w=150&amp;sz=5&amp;hl=en&amp;start=1&amp;tbnid=Tv7pvFl_CRP0LM:&amp;tbnh=64&amp;tbnw=96&amp;prev=/images?q=Basic+skills+words+talk+numbers+count&amp;gbv=2&amp;svnum=10&amp;hl=en&amp;safe=active&amp;sa=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earning.wales.gov.uk/images/devolution-student-support/jane-davidson-e.jpg" TargetMode="Externa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p:txBody>
          <a:bodyPr/>
          <a:lstStyle/>
          <a:p>
            <a:pPr eaLnBrk="1" hangingPunct="1">
              <a:defRPr/>
            </a:pPr>
            <a:endParaRPr lang="en-GB" dirty="0" smtClean="0"/>
          </a:p>
          <a:p>
            <a:pPr eaLnBrk="1" hangingPunct="1">
              <a:defRPr/>
            </a:pPr>
            <a:r>
              <a:rPr lang="en-GB" dirty="0" smtClean="0">
                <a:solidFill>
                  <a:srgbClr val="00001A"/>
                </a:solidFill>
                <a:latin typeface="Arial" charset="0"/>
              </a:rPr>
              <a:t>Anne Evans and </a:t>
            </a:r>
          </a:p>
          <a:p>
            <a:pPr eaLnBrk="1" hangingPunct="1">
              <a:defRPr/>
            </a:pPr>
            <a:r>
              <a:rPr lang="en-GB" dirty="0" smtClean="0">
                <a:solidFill>
                  <a:srgbClr val="00001A"/>
                </a:solidFill>
                <a:latin typeface="Arial" charset="0"/>
              </a:rPr>
              <a:t>Angela McFall</a:t>
            </a:r>
          </a:p>
        </p:txBody>
      </p:sp>
      <p:pic>
        <p:nvPicPr>
          <p:cNvPr id="26628" name="Picture 4" descr="cplogo"/>
          <p:cNvPicPr>
            <a:picLocks noChangeAspect="1" noChangeArrowheads="1"/>
          </p:cNvPicPr>
          <p:nvPr/>
        </p:nvPicPr>
        <p:blipFill>
          <a:blip r:embed="rId3" cstate="print"/>
          <a:srcRect/>
          <a:stretch>
            <a:fillRect/>
          </a:stretch>
        </p:blipFill>
        <p:spPr bwMode="auto">
          <a:xfrm>
            <a:off x="6873875" y="4508500"/>
            <a:ext cx="1482725" cy="1512888"/>
          </a:xfrm>
          <a:prstGeom prst="rect">
            <a:avLst/>
          </a:prstGeom>
          <a:noFill/>
          <a:ln w="9525">
            <a:noFill/>
            <a:miter lim="800000"/>
            <a:headEnd/>
            <a:tailEnd/>
          </a:ln>
        </p:spPr>
      </p:pic>
      <p:sp>
        <p:nvSpPr>
          <p:cNvPr id="3076" name="Title 1"/>
          <p:cNvSpPr>
            <a:spLocks noGrp="1"/>
          </p:cNvSpPr>
          <p:nvPr>
            <p:ph type="ctrTitle" sz="quarter"/>
          </p:nvPr>
        </p:nvSpPr>
        <p:spPr/>
        <p:txBody>
          <a:bodyPr/>
          <a:lstStyle/>
          <a:p>
            <a:pPr eaLnBrk="1" hangingPunct="1"/>
            <a:r>
              <a:rPr lang="en-GB" smtClean="0">
                <a:solidFill>
                  <a:srgbClr val="00001A"/>
                </a:solidFill>
                <a:effectLst/>
              </a:rPr>
              <a:t>Level 2 Engaging adults and young people as essential skills learners - signposting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ox(out)">
                                      <p:cBhvr>
                                        <p:cTn id="7" dur="500"/>
                                        <p:tgtEl>
                                          <p:spTgt spid="26628"/>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p:txBody>
          <a:bodyPr/>
          <a:lstStyle/>
          <a:p>
            <a:pPr eaLnBrk="1" hangingPunct="1">
              <a:buFontTx/>
              <a:buNone/>
              <a:defRPr/>
            </a:pPr>
            <a:endParaRPr lang="en-GB" smtClean="0"/>
          </a:p>
          <a:p>
            <a:pPr eaLnBrk="1" hangingPunct="1">
              <a:defRPr/>
            </a:pPr>
            <a:endParaRPr lang="en-GB" smtClean="0">
              <a:latin typeface="Comic Sans MS" pitchFamily="66" charset="0"/>
            </a:endParaRPr>
          </a:p>
          <a:p>
            <a:pPr eaLnBrk="1" hangingPunct="1">
              <a:buFontTx/>
              <a:buNone/>
              <a:defRPr/>
            </a:pPr>
            <a:endParaRPr lang="en-GB" smtClean="0">
              <a:latin typeface="Comic Sans MS" pitchFamily="66" charset="0"/>
            </a:endParaRPr>
          </a:p>
        </p:txBody>
      </p:sp>
      <p:pic>
        <p:nvPicPr>
          <p:cNvPr id="12291" name="Picture 3" descr="24"/>
          <p:cNvPicPr>
            <a:picLocks noChangeAspect="1" noChangeArrowheads="1"/>
          </p:cNvPicPr>
          <p:nvPr/>
        </p:nvPicPr>
        <p:blipFill>
          <a:blip r:embed="rId2" cstate="print"/>
          <a:srcRect t="15837" r="12227" b="9502"/>
          <a:stretch>
            <a:fillRect/>
          </a:stretch>
        </p:blipFill>
        <p:spPr bwMode="auto">
          <a:xfrm>
            <a:off x="468313" y="765175"/>
            <a:ext cx="8351837" cy="501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en-GB" b="1" dirty="0" smtClean="0">
                <a:latin typeface="Arial" charset="0"/>
              </a:rPr>
              <a:t/>
            </a:r>
            <a:br>
              <a:rPr lang="en-GB" b="1" dirty="0" smtClean="0">
                <a:latin typeface="Arial" charset="0"/>
              </a:rPr>
            </a:br>
            <a:r>
              <a:rPr lang="en-GB" b="1" dirty="0" smtClean="0">
                <a:solidFill>
                  <a:srgbClr val="FFFF00"/>
                </a:solidFill>
                <a:latin typeface="Arial" charset="0"/>
              </a:rPr>
              <a:t>Discuss the data</a:t>
            </a:r>
            <a:r>
              <a:rPr lang="en-GB" dirty="0" smtClean="0">
                <a:latin typeface="Comic Sans MS" pitchFamily="66" charset="0"/>
              </a:rPr>
              <a:t/>
            </a:r>
            <a:br>
              <a:rPr lang="en-GB" dirty="0" smtClean="0">
                <a:latin typeface="Comic Sans MS" pitchFamily="66" charset="0"/>
              </a:rPr>
            </a:br>
            <a:endParaRPr lang="en-GB" dirty="0" smtClean="0">
              <a:latin typeface="Comic Sans MS" pitchFamily="66" charset="0"/>
            </a:endParaRPr>
          </a:p>
        </p:txBody>
      </p:sp>
      <p:sp>
        <p:nvSpPr>
          <p:cNvPr id="35843" name="Rectangle 3"/>
          <p:cNvSpPr>
            <a:spLocks noGrp="1" noChangeArrowheads="1"/>
          </p:cNvSpPr>
          <p:nvPr>
            <p:ph type="body" idx="1"/>
          </p:nvPr>
        </p:nvSpPr>
        <p:spPr>
          <a:xfrm>
            <a:off x="539750" y="1989138"/>
            <a:ext cx="8229600" cy="4114800"/>
          </a:xfrm>
        </p:spPr>
        <p:txBody>
          <a:bodyPr/>
          <a:lstStyle/>
          <a:p>
            <a:pPr eaLnBrk="1" hangingPunct="1">
              <a:lnSpc>
                <a:spcPct val="90000"/>
              </a:lnSpc>
              <a:buFontTx/>
              <a:buNone/>
              <a:defRPr/>
            </a:pPr>
            <a:r>
              <a:rPr lang="en-GB" sz="2800" b="1" i="1" dirty="0" smtClean="0">
                <a:solidFill>
                  <a:srgbClr val="00001A"/>
                </a:solidFill>
                <a:effectLst/>
                <a:latin typeface="Arial" charset="0"/>
              </a:rPr>
              <a:t>What are your reactions to the data? Are you surprised?</a:t>
            </a:r>
          </a:p>
          <a:p>
            <a:pPr eaLnBrk="1" hangingPunct="1">
              <a:lnSpc>
                <a:spcPct val="90000"/>
              </a:lnSpc>
              <a:buFontTx/>
              <a:buNone/>
              <a:defRPr/>
            </a:pPr>
            <a:r>
              <a:rPr lang="en-GB" sz="2800" b="1" i="1" dirty="0" smtClean="0">
                <a:solidFill>
                  <a:srgbClr val="00001A"/>
                </a:solidFill>
                <a:effectLst/>
                <a:latin typeface="Arial" charset="0"/>
              </a:rPr>
              <a:t>What do you think are the reasons for poor  levels of literacy/numeracy?</a:t>
            </a:r>
          </a:p>
          <a:p>
            <a:pPr eaLnBrk="1" hangingPunct="1">
              <a:lnSpc>
                <a:spcPct val="90000"/>
              </a:lnSpc>
              <a:buFontTx/>
              <a:buNone/>
              <a:defRPr/>
            </a:pPr>
            <a:r>
              <a:rPr lang="en-GB" sz="2800" b="1" i="1" dirty="0" smtClean="0">
                <a:solidFill>
                  <a:srgbClr val="00001A"/>
                </a:solidFill>
                <a:effectLst/>
                <a:latin typeface="Arial" charset="0"/>
              </a:rPr>
              <a:t>How does Powys compare to the rest of Wales?</a:t>
            </a:r>
          </a:p>
          <a:p>
            <a:pPr eaLnBrk="1" hangingPunct="1">
              <a:lnSpc>
                <a:spcPct val="90000"/>
              </a:lnSpc>
              <a:buFontTx/>
              <a:buNone/>
              <a:defRPr/>
            </a:pPr>
            <a:r>
              <a:rPr lang="en-GB" sz="2800" b="1" i="1" dirty="0" smtClean="0">
                <a:solidFill>
                  <a:srgbClr val="00001A"/>
                </a:solidFill>
                <a:effectLst/>
                <a:latin typeface="Arial" charset="0"/>
              </a:rPr>
              <a:t>Look at the skills levels and numbers.  Why is numeracy worse than literacy?</a:t>
            </a:r>
          </a:p>
          <a:p>
            <a:pPr eaLnBrk="1" hangingPunct="1">
              <a:lnSpc>
                <a:spcPct val="90000"/>
              </a:lnSpc>
              <a:buFontTx/>
              <a:buNone/>
              <a:defRPr/>
            </a:pPr>
            <a:r>
              <a:rPr lang="en-GB" sz="2800" b="1" i="1" dirty="0" smtClean="0">
                <a:solidFill>
                  <a:srgbClr val="00001A"/>
                </a:solidFill>
                <a:effectLst/>
                <a:latin typeface="Arial" charset="0"/>
              </a:rPr>
              <a:t>Is ESOL a problem for Powys/ the College</a:t>
            </a:r>
          </a:p>
          <a:p>
            <a:pPr eaLnBrk="1" hangingPunct="1">
              <a:lnSpc>
                <a:spcPct val="90000"/>
              </a:lnSpc>
              <a:buFontTx/>
              <a:buNone/>
              <a:defRPr/>
            </a:pPr>
            <a:endParaRPr lang="en-GB" sz="2800" b="1" i="1" dirty="0" smtClean="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effectLst/>
              </a:rPr>
              <a:t/>
            </a:r>
            <a:br>
              <a:rPr lang="en-US" sz="4000" smtClean="0">
                <a:effectLst/>
              </a:rPr>
            </a:br>
            <a:r>
              <a:rPr lang="en-US" sz="4000" b="1" smtClean="0">
                <a:solidFill>
                  <a:srgbClr val="FFFF00"/>
                </a:solidFill>
                <a:effectLst/>
                <a:latin typeface="Arial" charset="0"/>
              </a:rPr>
              <a:t>Why do people have basic skills problems?</a:t>
            </a:r>
            <a:r>
              <a:rPr lang="en-GB" sz="4000" b="1" smtClean="0">
                <a:solidFill>
                  <a:srgbClr val="FFFF00"/>
                </a:solidFill>
                <a:effectLst/>
                <a:latin typeface="Arial" charset="0"/>
              </a:rPr>
              <a:t/>
            </a:r>
            <a:br>
              <a:rPr lang="en-GB" sz="4000" b="1" smtClean="0">
                <a:solidFill>
                  <a:srgbClr val="FFFF00"/>
                </a:solidFill>
                <a:effectLst/>
                <a:latin typeface="Arial" charset="0"/>
              </a:rPr>
            </a:br>
            <a:endParaRPr lang="en-GB" sz="4000" b="1" smtClean="0">
              <a:solidFill>
                <a:srgbClr val="FFFF00"/>
              </a:solidFill>
              <a:effectLst/>
              <a:latin typeface="Arial" charset="0"/>
            </a:endParaRPr>
          </a:p>
        </p:txBody>
      </p:sp>
      <p:sp>
        <p:nvSpPr>
          <p:cNvPr id="41988" name="Rectangle 4"/>
          <p:cNvSpPr>
            <a:spLocks noGrp="1" noChangeArrowheads="1"/>
          </p:cNvSpPr>
          <p:nvPr>
            <p:ph type="body" idx="1"/>
          </p:nvPr>
        </p:nvSpPr>
        <p:spPr/>
        <p:txBody>
          <a:bodyPr/>
          <a:lstStyle/>
          <a:p>
            <a:pPr eaLnBrk="1" hangingPunct="1">
              <a:defRPr/>
            </a:pPr>
            <a:endParaRPr lang="en-GB" dirty="0" smtClean="0">
              <a:latin typeface="Comic Sans MS" pitchFamily="66" charset="0"/>
            </a:endParaRPr>
          </a:p>
          <a:p>
            <a:pPr eaLnBrk="1" hangingPunct="1">
              <a:defRPr/>
            </a:pPr>
            <a:endParaRPr lang="en-GB" dirty="0" smtClean="0"/>
          </a:p>
        </p:txBody>
      </p:sp>
      <p:sp>
        <p:nvSpPr>
          <p:cNvPr id="41990" name="Rectangle 6"/>
          <p:cNvSpPr>
            <a:spLocks noChangeArrowheads="1"/>
          </p:cNvSpPr>
          <p:nvPr/>
        </p:nvSpPr>
        <p:spPr bwMode="auto">
          <a:xfrm>
            <a:off x="1908175" y="1628775"/>
            <a:ext cx="6481763" cy="2952750"/>
          </a:xfrm>
          <a:prstGeom prst="rect">
            <a:avLst/>
          </a:prstGeom>
          <a:noFill/>
          <a:ln>
            <a:noFill/>
          </a:ln>
          <a:effectLst/>
          <a:extLst/>
        </p:spPr>
        <p:txBody>
          <a:bodyPr/>
          <a:lstStyle/>
          <a:p>
            <a:pPr marL="342900" indent="-342900">
              <a:spcBef>
                <a:spcPct val="20000"/>
              </a:spcBef>
              <a:buClr>
                <a:schemeClr val="hlink"/>
              </a:buClr>
              <a:buSzPct val="120000"/>
              <a:buFontTx/>
              <a:buChar char="•"/>
              <a:defRPr/>
            </a:pPr>
            <a:endParaRPr lang="en-US" sz="2800" dirty="0">
              <a:effectLst>
                <a:outerShdw blurRad="38100" dist="38100" dir="2700000" algn="tl">
                  <a:srgbClr val="000000"/>
                </a:outerShdw>
              </a:effectLst>
              <a:latin typeface="Comic Sans MS" pitchFamily="66" charset="0"/>
            </a:endParaRPr>
          </a:p>
          <a:p>
            <a:pPr marL="342900" indent="-342900">
              <a:spcBef>
                <a:spcPct val="20000"/>
              </a:spcBef>
              <a:buClr>
                <a:schemeClr val="hlink"/>
              </a:buClr>
              <a:buSzPct val="120000"/>
              <a:buFontTx/>
              <a:buChar char="•"/>
              <a:defRPr/>
            </a:pPr>
            <a:r>
              <a:rPr lang="en-US" sz="2800" b="1" i="1" dirty="0">
                <a:solidFill>
                  <a:srgbClr val="00001A"/>
                </a:solidFill>
                <a:latin typeface="Arial" charset="0"/>
              </a:rPr>
              <a:t>Absence from school or sickness</a:t>
            </a:r>
          </a:p>
          <a:p>
            <a:pPr marL="342900" indent="-342900">
              <a:spcBef>
                <a:spcPct val="20000"/>
              </a:spcBef>
              <a:buClr>
                <a:schemeClr val="hlink"/>
              </a:buClr>
              <a:buSzPct val="120000"/>
              <a:buFontTx/>
              <a:buChar char="•"/>
              <a:defRPr/>
            </a:pPr>
            <a:r>
              <a:rPr lang="en-US" sz="2800" b="1" i="1" dirty="0">
                <a:solidFill>
                  <a:srgbClr val="00001A"/>
                </a:solidFill>
                <a:latin typeface="Arial" charset="0"/>
              </a:rPr>
              <a:t>Unsettled home life or family problems</a:t>
            </a:r>
          </a:p>
          <a:p>
            <a:pPr marL="342900" indent="-342900">
              <a:spcBef>
                <a:spcPct val="20000"/>
              </a:spcBef>
              <a:buClr>
                <a:schemeClr val="hlink"/>
              </a:buClr>
              <a:buSzPct val="120000"/>
              <a:buFontTx/>
              <a:buChar char="•"/>
              <a:defRPr/>
            </a:pPr>
            <a:r>
              <a:rPr lang="en-US" sz="2800" b="1" i="1" dirty="0">
                <a:solidFill>
                  <a:srgbClr val="00001A"/>
                </a:solidFill>
                <a:latin typeface="Arial" charset="0"/>
              </a:rPr>
              <a:t>Poor teaching</a:t>
            </a:r>
          </a:p>
          <a:p>
            <a:pPr marL="342900" indent="-342900">
              <a:spcBef>
                <a:spcPct val="20000"/>
              </a:spcBef>
              <a:buClr>
                <a:schemeClr val="hlink"/>
              </a:buClr>
              <a:buSzPct val="120000"/>
              <a:buFontTx/>
              <a:buChar char="•"/>
              <a:defRPr/>
            </a:pPr>
            <a:r>
              <a:rPr lang="en-US" sz="2800" b="1" i="1" dirty="0">
                <a:solidFill>
                  <a:srgbClr val="00001A"/>
                </a:solidFill>
                <a:latin typeface="Arial" charset="0"/>
              </a:rPr>
              <a:t>Undiagnosed visual/hearing impairment</a:t>
            </a:r>
          </a:p>
          <a:p>
            <a:pPr marL="342900" indent="-342900">
              <a:spcBef>
                <a:spcPct val="20000"/>
              </a:spcBef>
              <a:buClr>
                <a:schemeClr val="hlink"/>
              </a:buClr>
              <a:buSzPct val="120000"/>
              <a:buFontTx/>
              <a:buChar char="•"/>
              <a:defRPr/>
            </a:pPr>
            <a:r>
              <a:rPr lang="en-US" sz="2800" b="1" i="1" dirty="0">
                <a:solidFill>
                  <a:srgbClr val="00001A"/>
                </a:solidFill>
                <a:latin typeface="Arial" charset="0"/>
              </a:rPr>
              <a:t>Dyslexia</a:t>
            </a:r>
          </a:p>
          <a:p>
            <a:pPr marL="342900" indent="-342900">
              <a:spcBef>
                <a:spcPct val="20000"/>
              </a:spcBef>
              <a:buClr>
                <a:schemeClr val="hlink"/>
              </a:buClr>
              <a:buSzPct val="120000"/>
              <a:buFontTx/>
              <a:buChar char="•"/>
              <a:defRPr/>
            </a:pPr>
            <a:r>
              <a:rPr lang="en-US" sz="2800" b="1" i="1" dirty="0">
                <a:solidFill>
                  <a:srgbClr val="00001A"/>
                </a:solidFill>
                <a:latin typeface="Arial" charset="0"/>
              </a:rPr>
              <a:t>Intergenerational effect</a:t>
            </a:r>
          </a:p>
          <a:p>
            <a:pPr marL="342900" indent="-342900">
              <a:spcBef>
                <a:spcPct val="20000"/>
              </a:spcBef>
              <a:buClr>
                <a:schemeClr val="hlink"/>
              </a:buClr>
              <a:buSzPct val="120000"/>
              <a:buFontTx/>
              <a:buChar char="•"/>
              <a:defRPr/>
            </a:pPr>
            <a:r>
              <a:rPr lang="en-US" sz="2800" b="1" i="1" dirty="0">
                <a:solidFill>
                  <a:srgbClr val="00001A"/>
                </a:solidFill>
                <a:latin typeface="Arial" charset="0"/>
              </a:rPr>
              <a:t>English as an additional language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en-GB" b="1" dirty="0" smtClean="0">
                <a:latin typeface="Arial" charset="0"/>
              </a:rPr>
              <a:t/>
            </a:r>
            <a:br>
              <a:rPr lang="en-GB" b="1" dirty="0" smtClean="0">
                <a:latin typeface="Arial" charset="0"/>
              </a:rPr>
            </a:br>
            <a:r>
              <a:rPr lang="en-GB" b="1" dirty="0" smtClean="0">
                <a:solidFill>
                  <a:srgbClr val="FFFF00"/>
                </a:solidFill>
                <a:latin typeface="Arial" charset="0"/>
              </a:rPr>
              <a:t>National Strategy</a:t>
            </a:r>
            <a:r>
              <a:rPr lang="en-GB" dirty="0" smtClean="0">
                <a:latin typeface="Comic Sans MS" pitchFamily="66" charset="0"/>
              </a:rPr>
              <a:t/>
            </a:r>
            <a:br>
              <a:rPr lang="en-GB" dirty="0" smtClean="0">
                <a:latin typeface="Comic Sans MS" pitchFamily="66" charset="0"/>
              </a:rPr>
            </a:br>
            <a:endParaRPr lang="en-GB" dirty="0" smtClean="0">
              <a:latin typeface="Comic Sans MS" pitchFamily="66" charset="0"/>
            </a:endParaRPr>
          </a:p>
        </p:txBody>
      </p:sp>
      <p:sp>
        <p:nvSpPr>
          <p:cNvPr id="35843" name="Rectangle 3"/>
          <p:cNvSpPr>
            <a:spLocks noGrp="1" noChangeArrowheads="1"/>
          </p:cNvSpPr>
          <p:nvPr>
            <p:ph type="body" idx="1"/>
          </p:nvPr>
        </p:nvSpPr>
        <p:spPr/>
        <p:txBody>
          <a:bodyPr/>
          <a:lstStyle/>
          <a:p>
            <a:pPr eaLnBrk="1" hangingPunct="1">
              <a:lnSpc>
                <a:spcPct val="90000"/>
              </a:lnSpc>
              <a:defRPr/>
            </a:pPr>
            <a:r>
              <a:rPr lang="en-GB" sz="2800" b="1" i="1" dirty="0" smtClean="0">
                <a:solidFill>
                  <a:srgbClr val="00001A"/>
                </a:solidFill>
                <a:effectLst/>
                <a:latin typeface="Arial" charset="0"/>
              </a:rPr>
              <a:t>All young children should be prepared for learning when they begin school</a:t>
            </a:r>
          </a:p>
          <a:p>
            <a:pPr eaLnBrk="1" hangingPunct="1">
              <a:lnSpc>
                <a:spcPct val="90000"/>
              </a:lnSpc>
              <a:defRPr/>
            </a:pPr>
            <a:r>
              <a:rPr lang="en-GB" sz="2800" b="1" i="1" dirty="0" smtClean="0">
                <a:solidFill>
                  <a:srgbClr val="00001A"/>
                </a:solidFill>
                <a:effectLst/>
                <a:latin typeface="Arial" charset="0"/>
              </a:rPr>
              <a:t>Reduction in numbers leaving primary school still struggling with basic skills</a:t>
            </a:r>
          </a:p>
          <a:p>
            <a:pPr eaLnBrk="1" hangingPunct="1">
              <a:lnSpc>
                <a:spcPct val="90000"/>
              </a:lnSpc>
              <a:defRPr/>
            </a:pPr>
            <a:r>
              <a:rPr lang="en-GB" sz="2800" b="1" i="1" dirty="0" smtClean="0">
                <a:solidFill>
                  <a:srgbClr val="00001A"/>
                </a:solidFill>
                <a:effectLst/>
                <a:latin typeface="Arial" charset="0"/>
              </a:rPr>
              <a:t>Fewer young people should leave compulsory education still struggling with basic skills</a:t>
            </a:r>
          </a:p>
          <a:p>
            <a:pPr eaLnBrk="1" hangingPunct="1">
              <a:lnSpc>
                <a:spcPct val="90000"/>
              </a:lnSpc>
              <a:defRPr/>
            </a:pPr>
            <a:r>
              <a:rPr lang="en-GB" sz="2800" b="1" i="1" dirty="0" smtClean="0">
                <a:solidFill>
                  <a:srgbClr val="00001A"/>
                </a:solidFill>
                <a:effectLst/>
                <a:latin typeface="Arial" charset="0"/>
              </a:rPr>
              <a:t>Decrease number of adults with poor basic skills</a:t>
            </a:r>
          </a:p>
          <a:p>
            <a:pPr eaLnBrk="1" hangingPunct="1">
              <a:lnSpc>
                <a:spcPct val="90000"/>
              </a:lnSpc>
              <a:buFontTx/>
              <a:buNone/>
              <a:defRPr/>
            </a:pPr>
            <a:endParaRPr lang="en-GB" sz="2800" b="1" i="1" dirty="0" smtClean="0">
              <a:latin typeface="Arial" charset="0"/>
            </a:endParaRPr>
          </a:p>
        </p:txBody>
      </p:sp>
      <p:pic>
        <p:nvPicPr>
          <p:cNvPr id="15364" name="Picture 4" descr="imagep1263r0">
            <a:hlinkClick r:id="rId2"/>
          </p:cNvPr>
          <p:cNvPicPr>
            <a:picLocks noChangeAspect="1" noChangeArrowheads="1"/>
          </p:cNvPicPr>
          <p:nvPr/>
        </p:nvPicPr>
        <p:blipFill>
          <a:blip r:embed="rId3" cstate="print"/>
          <a:srcRect/>
          <a:stretch>
            <a:fillRect/>
          </a:stretch>
        </p:blipFill>
        <p:spPr bwMode="auto">
          <a:xfrm>
            <a:off x="6877050" y="5516563"/>
            <a:ext cx="1657350" cy="1103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smtClean="0">
                <a:latin typeface="Comic Sans MS" pitchFamily="66" charset="0"/>
              </a:rPr>
              <a:t/>
            </a:r>
            <a:br>
              <a:rPr lang="en-GB" smtClean="0">
                <a:latin typeface="Comic Sans MS" pitchFamily="66" charset="0"/>
              </a:rPr>
            </a:br>
            <a:endParaRPr lang="en-GB" smtClean="0">
              <a:latin typeface="Comic Sans MS" pitchFamily="66" charset="0"/>
            </a:endParaRPr>
          </a:p>
        </p:txBody>
      </p:sp>
      <p:sp>
        <p:nvSpPr>
          <p:cNvPr id="30723" name="Rectangle 3"/>
          <p:cNvSpPr>
            <a:spLocks noGrp="1" noChangeArrowheads="1"/>
          </p:cNvSpPr>
          <p:nvPr>
            <p:ph type="body" idx="1"/>
          </p:nvPr>
        </p:nvSpPr>
        <p:spPr>
          <a:xfrm>
            <a:off x="684213" y="765175"/>
            <a:ext cx="7772400" cy="4454525"/>
          </a:xfrm>
        </p:spPr>
        <p:txBody>
          <a:bodyPr/>
          <a:lstStyle/>
          <a:p>
            <a:pPr eaLnBrk="1" hangingPunct="1">
              <a:lnSpc>
                <a:spcPct val="90000"/>
              </a:lnSpc>
              <a:buFont typeface="Wingdings" pitchFamily="2" charset="2"/>
              <a:buChar char="§"/>
            </a:pPr>
            <a:r>
              <a:rPr lang="en-GB" sz="2400" smtClean="0">
                <a:solidFill>
                  <a:srgbClr val="00001A"/>
                </a:solidFill>
                <a:effectLst/>
              </a:rPr>
              <a:t>‘</a:t>
            </a:r>
            <a:r>
              <a:rPr lang="en-US" sz="2400" b="1" i="1" smtClean="0">
                <a:solidFill>
                  <a:srgbClr val="00001A"/>
                </a:solidFill>
                <a:effectLst/>
              </a:rPr>
              <a:t>Our challenge is to raise standards of literacy and numeracy for all; to reduce significantly the numbers of individuals in Wales who struggle with their reading, writing and figure work: to help improve their skills, prospects and quality of life; and to make sure that Wales has the best literacy and numeracy rates in the world.’</a:t>
            </a:r>
            <a:br>
              <a:rPr lang="en-US" sz="2400" b="1" i="1" smtClean="0">
                <a:solidFill>
                  <a:srgbClr val="00001A"/>
                </a:solidFill>
                <a:effectLst/>
              </a:rPr>
            </a:br>
            <a:r>
              <a:rPr lang="en-US" sz="2400" b="1" i="1" smtClean="0">
                <a:effectLst/>
              </a:rPr>
              <a:t/>
            </a:r>
            <a:br>
              <a:rPr lang="en-US" sz="2400" b="1" i="1" smtClean="0">
                <a:effectLst/>
              </a:rPr>
            </a:br>
            <a:r>
              <a:rPr lang="en-US" sz="2400" b="1" i="1" smtClean="0">
                <a:effectLst/>
              </a:rPr>
              <a:t>				</a:t>
            </a:r>
            <a:r>
              <a:rPr lang="en-US" sz="2400" i="1" smtClean="0">
                <a:effectLst/>
              </a:rPr>
              <a:t>Jane Davidson</a:t>
            </a:r>
            <a:br>
              <a:rPr lang="en-US" sz="2400" i="1" smtClean="0">
                <a:effectLst/>
              </a:rPr>
            </a:br>
            <a:r>
              <a:rPr lang="en-US" sz="2400" i="1" smtClean="0">
                <a:effectLst/>
              </a:rPr>
              <a:t>	Minister for Education and Lifelong Learning</a:t>
            </a:r>
            <a:endParaRPr lang="en-GB" sz="2400" i="1" smtClean="0">
              <a:effectLst/>
            </a:endParaRPr>
          </a:p>
        </p:txBody>
      </p:sp>
      <p:pic>
        <p:nvPicPr>
          <p:cNvPr id="16388" name="Picture 4" descr="jane-davidson-e">
            <a:hlinkClick r:id="rId3"/>
          </p:cNvPr>
          <p:cNvPicPr>
            <a:picLocks noChangeAspect="1" noChangeArrowheads="1"/>
          </p:cNvPicPr>
          <p:nvPr/>
        </p:nvPicPr>
        <p:blipFill>
          <a:blip r:embed="rId4" cstate="print"/>
          <a:srcRect/>
          <a:stretch>
            <a:fillRect/>
          </a:stretch>
        </p:blipFill>
        <p:spPr bwMode="auto">
          <a:xfrm>
            <a:off x="539750" y="5013325"/>
            <a:ext cx="962025" cy="1252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GB" b="1" smtClean="0">
                <a:solidFill>
                  <a:srgbClr val="FFFF00"/>
                </a:solidFill>
                <a:latin typeface="Arial" charset="0"/>
              </a:rPr>
              <a:t>Impact of poor basic skills</a:t>
            </a:r>
          </a:p>
        </p:txBody>
      </p:sp>
      <p:sp>
        <p:nvSpPr>
          <p:cNvPr id="31747" name="Rectangle 3"/>
          <p:cNvSpPr>
            <a:spLocks noGrp="1" noChangeArrowheads="1"/>
          </p:cNvSpPr>
          <p:nvPr>
            <p:ph type="body" idx="1"/>
          </p:nvPr>
        </p:nvSpPr>
        <p:spPr/>
        <p:txBody>
          <a:bodyPr/>
          <a:lstStyle/>
          <a:p>
            <a:pPr eaLnBrk="1" hangingPunct="1">
              <a:buFontTx/>
              <a:buNone/>
              <a:defRPr/>
            </a:pPr>
            <a:r>
              <a:rPr lang="en-GB" dirty="0" smtClean="0"/>
              <a:t>				</a:t>
            </a:r>
          </a:p>
          <a:p>
            <a:pPr eaLnBrk="1" hangingPunct="1">
              <a:buFontTx/>
              <a:buNone/>
              <a:defRPr/>
            </a:pPr>
            <a:endParaRPr lang="en-GB" dirty="0" smtClean="0"/>
          </a:p>
          <a:p>
            <a:pPr eaLnBrk="1" hangingPunct="1">
              <a:buFontTx/>
              <a:buNone/>
              <a:defRPr/>
            </a:pPr>
            <a:endParaRPr lang="en-GB" dirty="0" smtClean="0">
              <a:latin typeface="Comic Sans MS" pitchFamily="66" charset="0"/>
            </a:endParaRPr>
          </a:p>
        </p:txBody>
      </p:sp>
      <p:sp>
        <p:nvSpPr>
          <p:cNvPr id="17412" name="Rectangle 4"/>
          <p:cNvSpPr>
            <a:spLocks noChangeArrowheads="1"/>
          </p:cNvSpPr>
          <p:nvPr/>
        </p:nvSpPr>
        <p:spPr bwMode="auto">
          <a:xfrm>
            <a:off x="755650" y="1412875"/>
            <a:ext cx="4572000" cy="3786188"/>
          </a:xfrm>
          <a:prstGeom prst="rect">
            <a:avLst/>
          </a:prstGeom>
          <a:noFill/>
          <a:ln w="12700" cap="sq">
            <a:noFill/>
            <a:miter lim="800000"/>
            <a:headEnd type="none" w="sm" len="sm"/>
            <a:tailEnd type="none" w="sm" len="sm"/>
          </a:ln>
        </p:spPr>
        <p:txBody>
          <a:bodyPr>
            <a:spAutoFit/>
          </a:bodyPr>
          <a:lstStyle/>
          <a:p>
            <a:r>
              <a:rPr lang="en-US" sz="2400" b="1">
                <a:solidFill>
                  <a:srgbClr val="00001A"/>
                </a:solidFill>
                <a:latin typeface="Arial" charset="0"/>
              </a:rPr>
              <a:t>Adults with poor basic skills are :</a:t>
            </a:r>
          </a:p>
          <a:p>
            <a:endParaRPr lang="en-US" sz="2400" b="1">
              <a:solidFill>
                <a:srgbClr val="00001A"/>
              </a:solidFill>
              <a:latin typeface="Arial" charset="0"/>
            </a:endParaRPr>
          </a:p>
          <a:p>
            <a:r>
              <a:rPr lang="en-US" sz="2400" b="1">
                <a:solidFill>
                  <a:srgbClr val="00001A"/>
                </a:solidFill>
                <a:latin typeface="Arial" charset="0"/>
              </a:rPr>
              <a:t>More likely to :-</a:t>
            </a:r>
          </a:p>
          <a:p>
            <a:pPr>
              <a:buFontTx/>
              <a:buChar char="•"/>
            </a:pPr>
            <a:r>
              <a:rPr lang="en-US" sz="2400" b="1">
                <a:solidFill>
                  <a:srgbClr val="00001A"/>
                </a:solidFill>
                <a:latin typeface="Arial" charset="0"/>
              </a:rPr>
              <a:t>be unemployed 	</a:t>
            </a:r>
          </a:p>
          <a:p>
            <a:pPr>
              <a:buFontTx/>
              <a:buChar char="•"/>
            </a:pPr>
            <a:r>
              <a:rPr lang="en-US" sz="2400" b="1">
                <a:solidFill>
                  <a:srgbClr val="00001A"/>
                </a:solidFill>
                <a:latin typeface="Arial" charset="0"/>
              </a:rPr>
              <a:t>have children at an early age </a:t>
            </a:r>
          </a:p>
          <a:p>
            <a:pPr>
              <a:buFontTx/>
              <a:buChar char="•"/>
            </a:pPr>
            <a:r>
              <a:rPr lang="en-US" sz="2400" b="1">
                <a:solidFill>
                  <a:srgbClr val="00001A"/>
                </a:solidFill>
                <a:latin typeface="Arial" charset="0"/>
              </a:rPr>
              <a:t>be homeless		</a:t>
            </a:r>
          </a:p>
          <a:p>
            <a:pPr>
              <a:buFontTx/>
              <a:buChar char="•"/>
            </a:pPr>
            <a:r>
              <a:rPr lang="en-US" sz="2400" b="1">
                <a:solidFill>
                  <a:srgbClr val="00001A"/>
                </a:solidFill>
                <a:latin typeface="Arial" charset="0"/>
              </a:rPr>
              <a:t>spend time in prison  </a:t>
            </a:r>
          </a:p>
          <a:p>
            <a:pPr>
              <a:buFontTx/>
              <a:buChar char="•"/>
            </a:pPr>
            <a:r>
              <a:rPr lang="en-US" sz="2400" b="1">
                <a:solidFill>
                  <a:srgbClr val="00001A"/>
                </a:solidFill>
                <a:latin typeface="Arial" charset="0"/>
              </a:rPr>
              <a:t>have low self esteem/confidence</a:t>
            </a:r>
            <a:r>
              <a:rPr lang="en-US" sz="2400" b="1">
                <a:solidFill>
                  <a:srgbClr val="00001A"/>
                </a:solidFill>
                <a:latin typeface="Times New Roman" pitchFamily="18" charset="0"/>
              </a:rPr>
              <a:t> 	</a:t>
            </a:r>
          </a:p>
        </p:txBody>
      </p:sp>
      <p:sp>
        <p:nvSpPr>
          <p:cNvPr id="17413" name="Rectangle 5"/>
          <p:cNvSpPr>
            <a:spLocks noChangeArrowheads="1"/>
          </p:cNvSpPr>
          <p:nvPr/>
        </p:nvSpPr>
        <p:spPr bwMode="auto">
          <a:xfrm>
            <a:off x="5148263" y="1125538"/>
            <a:ext cx="4572000" cy="4246562"/>
          </a:xfrm>
          <a:prstGeom prst="rect">
            <a:avLst/>
          </a:prstGeom>
          <a:noFill/>
          <a:ln w="12700" cap="sq">
            <a:noFill/>
            <a:miter lim="800000"/>
            <a:headEnd type="none" w="sm" len="sm"/>
            <a:tailEnd type="none" w="sm" len="sm"/>
          </a:ln>
        </p:spPr>
        <p:txBody>
          <a:bodyPr>
            <a:spAutoFit/>
          </a:bodyPr>
          <a:lstStyle/>
          <a:p>
            <a:endParaRPr lang="en-US" sz="2400" b="1">
              <a:latin typeface="Arial" charset="0"/>
            </a:endParaRPr>
          </a:p>
          <a:p>
            <a:endParaRPr lang="en-US" sz="2400" b="1">
              <a:latin typeface="Times New Roman" pitchFamily="18" charset="0"/>
            </a:endParaRPr>
          </a:p>
          <a:p>
            <a:endParaRPr lang="en-US" sz="2400" b="1">
              <a:latin typeface="Times New Roman" pitchFamily="18" charset="0"/>
            </a:endParaRPr>
          </a:p>
          <a:p>
            <a:endParaRPr lang="en-US" sz="2400" b="1">
              <a:latin typeface="Times New Roman" pitchFamily="18" charset="0"/>
            </a:endParaRPr>
          </a:p>
          <a:p>
            <a:r>
              <a:rPr lang="en-US" sz="2400" b="1">
                <a:solidFill>
                  <a:srgbClr val="00001A"/>
                </a:solidFill>
                <a:latin typeface="Arial" charset="0"/>
              </a:rPr>
              <a:t>Less likely to :- </a:t>
            </a:r>
          </a:p>
          <a:p>
            <a:pPr>
              <a:buFontTx/>
              <a:buChar char="•"/>
            </a:pPr>
            <a:r>
              <a:rPr lang="en-US" sz="2400" b="1">
                <a:solidFill>
                  <a:srgbClr val="00001A"/>
                </a:solidFill>
                <a:latin typeface="Arial" charset="0"/>
              </a:rPr>
              <a:t>be in good health</a:t>
            </a:r>
          </a:p>
          <a:p>
            <a:pPr>
              <a:buFontTx/>
              <a:buChar char="•"/>
            </a:pPr>
            <a:r>
              <a:rPr lang="en-US" sz="2400" b="1">
                <a:solidFill>
                  <a:srgbClr val="00001A"/>
                </a:solidFill>
                <a:latin typeface="Arial" charset="0"/>
              </a:rPr>
              <a:t>own their own home </a:t>
            </a:r>
          </a:p>
          <a:p>
            <a:pPr>
              <a:buFontTx/>
              <a:buChar char="•"/>
            </a:pPr>
            <a:r>
              <a:rPr lang="en-US" sz="2400" b="1">
                <a:solidFill>
                  <a:srgbClr val="00001A"/>
                </a:solidFill>
                <a:latin typeface="Arial" charset="0"/>
              </a:rPr>
              <a:t>vote</a:t>
            </a:r>
          </a:p>
          <a:p>
            <a:pPr>
              <a:buFontTx/>
              <a:buChar char="•"/>
            </a:pPr>
            <a:r>
              <a:rPr lang="en-US" sz="2400" b="1">
                <a:solidFill>
                  <a:srgbClr val="00001A"/>
                </a:solidFill>
                <a:latin typeface="Arial" charset="0"/>
              </a:rPr>
              <a:t>take part in a public or community life</a:t>
            </a:r>
          </a:p>
          <a:p>
            <a:pPr>
              <a:spcBef>
                <a:spcPct val="50000"/>
              </a:spcBef>
              <a:buFontTx/>
              <a:buChar char="•"/>
            </a:pPr>
            <a:endParaRPr lang="en-US" sz="20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smtClean="0">
                <a:solidFill>
                  <a:srgbClr val="FFFF00"/>
                </a:solidFill>
                <a:effectLst/>
                <a:latin typeface="Arial" charset="0"/>
              </a:rPr>
              <a:t>Implications for employment</a:t>
            </a:r>
            <a:r>
              <a:rPr lang="en-GB" sz="4000" smtClean="0">
                <a:effectLst/>
                <a:latin typeface="Arial" charset="0"/>
              </a:rPr>
              <a:t/>
            </a:r>
            <a:br>
              <a:rPr lang="en-GB" sz="4000" smtClean="0">
                <a:effectLst/>
                <a:latin typeface="Arial" charset="0"/>
              </a:rPr>
            </a:br>
            <a:endParaRPr lang="en-GB" sz="4000" smtClean="0">
              <a:effectLst/>
              <a:latin typeface="Arial" charset="0"/>
            </a:endParaRPr>
          </a:p>
        </p:txBody>
      </p:sp>
      <p:sp>
        <p:nvSpPr>
          <p:cNvPr id="32771" name="Rectangle 3"/>
          <p:cNvSpPr>
            <a:spLocks noGrp="1" noChangeArrowheads="1"/>
          </p:cNvSpPr>
          <p:nvPr>
            <p:ph type="body" idx="1"/>
          </p:nvPr>
        </p:nvSpPr>
        <p:spPr/>
        <p:txBody>
          <a:bodyPr/>
          <a:lstStyle/>
          <a:p>
            <a:pPr eaLnBrk="1" hangingPunct="1">
              <a:buFontTx/>
              <a:buNone/>
              <a:defRPr/>
            </a:pPr>
            <a:r>
              <a:rPr lang="en-GB" sz="2800" dirty="0" smtClean="0"/>
              <a:t>	</a:t>
            </a:r>
            <a:r>
              <a:rPr lang="en-GB" sz="2800" dirty="0" smtClean="0">
                <a:solidFill>
                  <a:srgbClr val="00001A"/>
                </a:solidFill>
              </a:rPr>
              <a:t>	</a:t>
            </a:r>
            <a:r>
              <a:rPr lang="en-US" sz="2800" b="1" dirty="0" smtClean="0">
                <a:solidFill>
                  <a:srgbClr val="00001A"/>
                </a:solidFill>
                <a:effectLst/>
                <a:latin typeface="Arial" charset="0"/>
              </a:rPr>
              <a:t>Adults with basic skills problems are :</a:t>
            </a:r>
          </a:p>
          <a:p>
            <a:pPr eaLnBrk="1" hangingPunct="1">
              <a:buFontTx/>
              <a:buNone/>
              <a:defRPr/>
            </a:pPr>
            <a:endParaRPr lang="en-US" sz="2800" b="1" dirty="0" smtClean="0">
              <a:solidFill>
                <a:srgbClr val="00001A"/>
              </a:solidFill>
              <a:latin typeface="Arial" charset="0"/>
            </a:endParaRPr>
          </a:p>
          <a:p>
            <a:pPr eaLnBrk="1" hangingPunct="1">
              <a:defRPr/>
            </a:pPr>
            <a:r>
              <a:rPr lang="en-US" sz="2400" b="1" dirty="0" smtClean="0">
                <a:solidFill>
                  <a:srgbClr val="00001A"/>
                </a:solidFill>
                <a:effectLst/>
                <a:latin typeface="Arial" charset="0"/>
              </a:rPr>
              <a:t>Most likely to end up in low paid, low grade work.</a:t>
            </a:r>
          </a:p>
          <a:p>
            <a:pPr eaLnBrk="1" hangingPunct="1">
              <a:defRPr/>
            </a:pPr>
            <a:r>
              <a:rPr lang="en-US" sz="2400" b="1" dirty="0" smtClean="0">
                <a:solidFill>
                  <a:srgbClr val="00001A"/>
                </a:solidFill>
                <a:effectLst/>
                <a:latin typeface="Arial" charset="0"/>
              </a:rPr>
              <a:t>Twice as likely to have been made redundant or sacked from their first job.</a:t>
            </a:r>
          </a:p>
          <a:p>
            <a:pPr eaLnBrk="1" hangingPunct="1">
              <a:defRPr/>
            </a:pPr>
            <a:r>
              <a:rPr lang="en-US" sz="2400" b="1" dirty="0" smtClean="0">
                <a:solidFill>
                  <a:srgbClr val="00001A"/>
                </a:solidFill>
                <a:effectLst/>
                <a:latin typeface="Arial" charset="0"/>
              </a:rPr>
              <a:t>Up to 5 times more likely to be unemployed </a:t>
            </a:r>
          </a:p>
          <a:p>
            <a:pPr eaLnBrk="1" hangingPunct="1">
              <a:buFontTx/>
              <a:buNone/>
              <a:defRPr/>
            </a:pPr>
            <a:r>
              <a:rPr lang="en-US" sz="2400" b="1" dirty="0" smtClean="0">
                <a:solidFill>
                  <a:srgbClr val="00001A"/>
                </a:solidFill>
                <a:effectLst/>
                <a:latin typeface="Arial" charset="0"/>
              </a:rPr>
              <a:t>or out of the labour market.</a:t>
            </a:r>
          </a:p>
          <a:p>
            <a:pPr eaLnBrk="1" hangingPunct="1">
              <a:defRPr/>
            </a:pPr>
            <a:r>
              <a:rPr lang="en-US" sz="2400" b="1" dirty="0" smtClean="0">
                <a:solidFill>
                  <a:srgbClr val="00001A"/>
                </a:solidFill>
                <a:effectLst/>
                <a:latin typeface="Arial" charset="0"/>
              </a:rPr>
              <a:t>4 times more likely to experience long-term </a:t>
            </a:r>
          </a:p>
          <a:p>
            <a:pPr eaLnBrk="1" hangingPunct="1">
              <a:buFontTx/>
              <a:buNone/>
              <a:defRPr/>
            </a:pPr>
            <a:r>
              <a:rPr lang="en-US" sz="2400" b="1" dirty="0" smtClean="0">
                <a:solidFill>
                  <a:srgbClr val="00001A"/>
                </a:solidFill>
                <a:effectLst/>
                <a:latin typeface="Arial" charset="0"/>
              </a:rPr>
              <a:t>unemployment.</a:t>
            </a:r>
          </a:p>
          <a:p>
            <a:pPr eaLnBrk="1" hangingPunct="1">
              <a:defRPr/>
            </a:pPr>
            <a:endParaRPr lang="en-GB" sz="2400" dirty="0" smtClean="0">
              <a:latin typeface="Arial" charset="0"/>
            </a:endParaRPr>
          </a:p>
          <a:p>
            <a:pPr eaLnBrk="1" hangingPunct="1">
              <a:buFont typeface="Wingdings" pitchFamily="2" charset="2"/>
              <a:buChar char="§"/>
              <a:defRPr/>
            </a:pPr>
            <a:endParaRPr lang="en-GB" sz="2400" dirty="0" smtClean="0">
              <a:latin typeface="Arial" charset="0"/>
            </a:endParaRPr>
          </a:p>
          <a:p>
            <a:pPr eaLnBrk="1" hangingPunct="1">
              <a:defRPr/>
            </a:pPr>
            <a:endParaRPr lang="en-GB"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GB" smtClean="0">
                <a:solidFill>
                  <a:srgbClr val="FFFF00"/>
                </a:solidFill>
                <a:latin typeface="Comic Sans MS" pitchFamily="66" charset="0"/>
              </a:rPr>
              <a:t>How do we read?</a:t>
            </a:r>
          </a:p>
        </p:txBody>
      </p:sp>
      <p:pic>
        <p:nvPicPr>
          <p:cNvPr id="19459" name="Picture 55" descr="mirror"/>
          <p:cNvPicPr>
            <a:picLocks noGrp="1" noChangeAspect="1" noChangeArrowheads="1"/>
          </p:cNvPicPr>
          <p:nvPr>
            <p:ph type="body" idx="1"/>
          </p:nvPr>
        </p:nvPicPr>
        <p:blipFill>
          <a:blip r:embed="rId2" cstate="print"/>
          <a:srcRect/>
          <a:stretch>
            <a:fillRect/>
          </a:stretch>
        </p:blipFill>
        <p:spPr>
          <a:xfrm>
            <a:off x="685800" y="1681163"/>
            <a:ext cx="8134350" cy="4187825"/>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b="1" smtClean="0">
                <a:solidFill>
                  <a:srgbClr val="FFFF00"/>
                </a:solidFill>
                <a:effectLst/>
                <a:latin typeface="Arial" charset="0"/>
              </a:rPr>
              <a:t>Identifying the need - informal</a:t>
            </a:r>
            <a:r>
              <a:rPr lang="en-GB" sz="4000" smtClean="0">
                <a:effectLst/>
                <a:latin typeface="Arial" charset="0"/>
              </a:rPr>
              <a:t/>
            </a:r>
            <a:br>
              <a:rPr lang="en-GB" sz="4000" smtClean="0">
                <a:effectLst/>
                <a:latin typeface="Arial" charset="0"/>
              </a:rPr>
            </a:br>
            <a:endParaRPr lang="en-GB" sz="4000" smtClean="0">
              <a:effectLst/>
              <a:latin typeface="Arial" charset="0"/>
            </a:endParaRPr>
          </a:p>
        </p:txBody>
      </p:sp>
      <p:sp>
        <p:nvSpPr>
          <p:cNvPr id="32771" name="Rectangle 3"/>
          <p:cNvSpPr>
            <a:spLocks noGrp="1" noChangeArrowheads="1"/>
          </p:cNvSpPr>
          <p:nvPr>
            <p:ph type="body" idx="1"/>
          </p:nvPr>
        </p:nvSpPr>
        <p:spPr/>
        <p:txBody>
          <a:bodyPr/>
          <a:lstStyle/>
          <a:p>
            <a:pPr eaLnBrk="1" hangingPunct="1">
              <a:buFontTx/>
              <a:buNone/>
              <a:defRPr/>
            </a:pPr>
            <a:r>
              <a:rPr lang="en-US" sz="2400" b="1" dirty="0" smtClean="0">
                <a:solidFill>
                  <a:srgbClr val="00001A"/>
                </a:solidFill>
                <a:effectLst/>
                <a:latin typeface="Arial" charset="0"/>
              </a:rPr>
              <a:t>‘I’ve forgotten my glasses’</a:t>
            </a:r>
          </a:p>
          <a:p>
            <a:pPr eaLnBrk="1" hangingPunct="1">
              <a:buFontTx/>
              <a:buNone/>
              <a:defRPr/>
            </a:pPr>
            <a:r>
              <a:rPr lang="en-US" sz="2400" b="1" dirty="0" smtClean="0">
                <a:solidFill>
                  <a:srgbClr val="00001A"/>
                </a:solidFill>
                <a:effectLst/>
                <a:latin typeface="Arial" charset="0"/>
              </a:rPr>
              <a:t>Asks to take form away to complete it</a:t>
            </a:r>
          </a:p>
          <a:p>
            <a:pPr eaLnBrk="1" hangingPunct="1">
              <a:buFontTx/>
              <a:buNone/>
              <a:defRPr/>
            </a:pPr>
            <a:r>
              <a:rPr lang="en-US" sz="2400" b="1" dirty="0" smtClean="0">
                <a:solidFill>
                  <a:srgbClr val="00001A"/>
                </a:solidFill>
                <a:effectLst/>
                <a:latin typeface="Arial" charset="0"/>
              </a:rPr>
              <a:t>Big difference between oral skills and written skills</a:t>
            </a:r>
          </a:p>
          <a:p>
            <a:pPr eaLnBrk="1" hangingPunct="1">
              <a:buFontTx/>
              <a:buNone/>
              <a:defRPr/>
            </a:pPr>
            <a:r>
              <a:rPr lang="en-US" sz="2400" b="1" dirty="0" smtClean="0">
                <a:solidFill>
                  <a:srgbClr val="00001A"/>
                </a:solidFill>
                <a:effectLst/>
                <a:latin typeface="Arial" charset="0"/>
              </a:rPr>
              <a:t>May display anxiety/aggression when asked to write</a:t>
            </a:r>
          </a:p>
          <a:p>
            <a:pPr eaLnBrk="1" hangingPunct="1">
              <a:buFontTx/>
              <a:buNone/>
              <a:defRPr/>
            </a:pPr>
            <a:r>
              <a:rPr lang="en-US" sz="2400" b="1" dirty="0" smtClean="0">
                <a:solidFill>
                  <a:srgbClr val="00001A"/>
                </a:solidFill>
                <a:effectLst/>
                <a:latin typeface="Arial" charset="0"/>
              </a:rPr>
              <a:t>Relies on others to help</a:t>
            </a:r>
          </a:p>
          <a:p>
            <a:pPr eaLnBrk="1" hangingPunct="1">
              <a:buFontTx/>
              <a:buNone/>
              <a:defRPr/>
            </a:pPr>
            <a:r>
              <a:rPr lang="en-US" sz="2400" b="1" dirty="0" smtClean="0">
                <a:solidFill>
                  <a:srgbClr val="00001A"/>
                </a:solidFill>
                <a:effectLst/>
                <a:latin typeface="Arial" charset="0"/>
              </a:rPr>
              <a:t>Avoids tasks that include number work</a:t>
            </a:r>
          </a:p>
          <a:p>
            <a:pPr eaLnBrk="1" hangingPunct="1">
              <a:buFontTx/>
              <a:buNone/>
              <a:defRPr/>
            </a:pPr>
            <a:r>
              <a:rPr lang="en-US" sz="2400" b="1" dirty="0" smtClean="0">
                <a:solidFill>
                  <a:srgbClr val="00001A"/>
                </a:solidFill>
                <a:effectLst/>
                <a:latin typeface="Arial" charset="0"/>
              </a:rPr>
              <a:t>Obvious mistakes in tasks that include calculations</a:t>
            </a:r>
          </a:p>
          <a:p>
            <a:pPr eaLnBrk="1" hangingPunct="1">
              <a:buFontTx/>
              <a:buNone/>
              <a:defRPr/>
            </a:pPr>
            <a:r>
              <a:rPr lang="en-US" sz="2400" b="1" dirty="0" smtClean="0">
                <a:solidFill>
                  <a:srgbClr val="00001A"/>
                </a:solidFill>
                <a:effectLst/>
                <a:latin typeface="Arial" charset="0"/>
              </a:rPr>
              <a:t> </a:t>
            </a:r>
            <a:r>
              <a:rPr lang="en-US" sz="2800" b="1" dirty="0" smtClean="0">
                <a:solidFill>
                  <a:srgbClr val="FFFF00"/>
                </a:solidFill>
                <a:effectLst/>
                <a:latin typeface="Arial" charset="0"/>
              </a:rPr>
              <a:t>You can screen informally through:</a:t>
            </a:r>
          </a:p>
          <a:p>
            <a:pPr eaLnBrk="1" hangingPunct="1">
              <a:buFontTx/>
              <a:buNone/>
              <a:defRPr/>
            </a:pPr>
            <a:r>
              <a:rPr lang="en-US" sz="2400" b="1" dirty="0" smtClean="0">
                <a:solidFill>
                  <a:srgbClr val="00001A"/>
                </a:solidFill>
                <a:effectLst/>
                <a:latin typeface="Arial" charset="0"/>
              </a:rPr>
              <a:t>Open questions – school, work, family, community</a:t>
            </a:r>
          </a:p>
          <a:p>
            <a:pPr eaLnBrk="1" hangingPunct="1">
              <a:buFontTx/>
              <a:buNone/>
              <a:defRPr/>
            </a:pPr>
            <a:r>
              <a:rPr lang="en-US" sz="2400" b="1" dirty="0" smtClean="0">
                <a:solidFill>
                  <a:srgbClr val="00001A"/>
                </a:solidFill>
                <a:effectLst/>
                <a:latin typeface="Arial" charset="0"/>
              </a:rPr>
              <a:t>Samples of writing</a:t>
            </a:r>
          </a:p>
          <a:p>
            <a:pPr eaLnBrk="1" hangingPunct="1">
              <a:buFontTx/>
              <a:buNone/>
              <a:defRPr/>
            </a:pPr>
            <a:r>
              <a:rPr lang="en-US" sz="2400" b="1" dirty="0" smtClean="0">
                <a:solidFill>
                  <a:srgbClr val="00001A"/>
                </a:solidFill>
                <a:effectLst/>
                <a:latin typeface="Arial" charset="0"/>
              </a:rPr>
              <a:t>Can –do sheets</a:t>
            </a:r>
          </a:p>
          <a:p>
            <a:pPr eaLnBrk="1" hangingPunct="1">
              <a:defRPr/>
            </a:pPr>
            <a:endParaRPr lang="en-GB" sz="2400" dirty="0" smtClean="0">
              <a:latin typeface="Arial" charset="0"/>
            </a:endParaRPr>
          </a:p>
          <a:p>
            <a:pPr eaLnBrk="1" hangingPunct="1">
              <a:buFont typeface="Wingdings" pitchFamily="2" charset="2"/>
              <a:buChar char="§"/>
              <a:defRPr/>
            </a:pPr>
            <a:endParaRPr lang="en-GB" sz="2400" dirty="0" smtClean="0">
              <a:latin typeface="Arial" charset="0"/>
            </a:endParaRPr>
          </a:p>
          <a:p>
            <a:pPr eaLnBrk="1" hangingPunct="1">
              <a:defRPr/>
            </a:pPr>
            <a:endParaRPr lang="en-GB"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b="1" smtClean="0">
                <a:solidFill>
                  <a:srgbClr val="FFFF00"/>
                </a:solidFill>
                <a:effectLst/>
                <a:latin typeface="Arial" charset="0"/>
              </a:rPr>
              <a:t>Identifying the need - formal</a:t>
            </a:r>
            <a:r>
              <a:rPr lang="en-GB" sz="4000" smtClean="0">
                <a:effectLst/>
                <a:latin typeface="Arial" charset="0"/>
              </a:rPr>
              <a:t/>
            </a:r>
            <a:br>
              <a:rPr lang="en-GB" sz="4000" smtClean="0">
                <a:effectLst/>
                <a:latin typeface="Arial" charset="0"/>
              </a:rPr>
            </a:br>
            <a:endParaRPr lang="en-GB" sz="4000" smtClean="0">
              <a:effectLst/>
              <a:latin typeface="Arial" charset="0"/>
            </a:endParaRPr>
          </a:p>
        </p:txBody>
      </p:sp>
      <p:sp>
        <p:nvSpPr>
          <p:cNvPr id="32771" name="Rectangle 3"/>
          <p:cNvSpPr>
            <a:spLocks noGrp="1" noChangeArrowheads="1"/>
          </p:cNvSpPr>
          <p:nvPr>
            <p:ph type="body" idx="1"/>
          </p:nvPr>
        </p:nvSpPr>
        <p:spPr/>
        <p:txBody>
          <a:bodyPr/>
          <a:lstStyle/>
          <a:p>
            <a:pPr eaLnBrk="1" hangingPunct="1">
              <a:buFontTx/>
              <a:buNone/>
              <a:defRPr/>
            </a:pPr>
            <a:r>
              <a:rPr lang="en-US" sz="2400" b="1" dirty="0" smtClean="0">
                <a:solidFill>
                  <a:srgbClr val="00001A"/>
                </a:solidFill>
                <a:effectLst/>
                <a:latin typeface="Arial" charset="0"/>
              </a:rPr>
              <a:t>Screening: Identifies if someone has a need or not</a:t>
            </a:r>
          </a:p>
          <a:p>
            <a:pPr eaLnBrk="1" hangingPunct="1">
              <a:buFontTx/>
              <a:buNone/>
              <a:defRPr/>
            </a:pPr>
            <a:r>
              <a:rPr lang="en-US" sz="2400" b="1" dirty="0" err="1" smtClean="0">
                <a:solidFill>
                  <a:srgbClr val="00001A"/>
                </a:solidFill>
                <a:effectLst/>
                <a:latin typeface="Arial" charset="0"/>
              </a:rPr>
              <a:t>e.g</a:t>
            </a:r>
            <a:r>
              <a:rPr lang="en-US" sz="2400" b="1" dirty="0" smtClean="0">
                <a:solidFill>
                  <a:srgbClr val="00001A"/>
                </a:solidFill>
                <a:effectLst/>
                <a:latin typeface="Arial" charset="0"/>
              </a:rPr>
              <a:t> Fast track</a:t>
            </a:r>
          </a:p>
          <a:p>
            <a:pPr eaLnBrk="1" hangingPunct="1">
              <a:buFontTx/>
              <a:buNone/>
              <a:defRPr/>
            </a:pPr>
            <a:endParaRPr lang="en-US" sz="2400" b="1" dirty="0" smtClean="0">
              <a:solidFill>
                <a:srgbClr val="00001A"/>
              </a:solidFill>
              <a:effectLst/>
              <a:latin typeface="Arial" charset="0"/>
            </a:endParaRPr>
          </a:p>
          <a:p>
            <a:pPr eaLnBrk="1" hangingPunct="1">
              <a:buFontTx/>
              <a:buNone/>
              <a:defRPr/>
            </a:pPr>
            <a:r>
              <a:rPr lang="en-US" sz="2400" b="1" dirty="0" smtClean="0">
                <a:solidFill>
                  <a:srgbClr val="00001A"/>
                </a:solidFill>
                <a:effectLst/>
                <a:latin typeface="Arial" charset="0"/>
              </a:rPr>
              <a:t>Initial assessment: Identifies the level that someone is working at</a:t>
            </a:r>
          </a:p>
          <a:p>
            <a:pPr eaLnBrk="1" hangingPunct="1">
              <a:buFontTx/>
              <a:buNone/>
              <a:defRPr/>
            </a:pPr>
            <a:r>
              <a:rPr lang="en-US" sz="2400" b="1" dirty="0" smtClean="0">
                <a:solidFill>
                  <a:srgbClr val="00001A"/>
                </a:solidFill>
                <a:effectLst/>
                <a:latin typeface="Arial" charset="0"/>
              </a:rPr>
              <a:t>Paper based or on-line e.g. BKSB initial assessment</a:t>
            </a:r>
          </a:p>
          <a:p>
            <a:pPr eaLnBrk="1" hangingPunct="1">
              <a:buFontTx/>
              <a:buNone/>
              <a:defRPr/>
            </a:pPr>
            <a:endParaRPr lang="en-US" sz="2400" b="1" dirty="0" smtClean="0">
              <a:solidFill>
                <a:srgbClr val="00001A"/>
              </a:solidFill>
              <a:effectLst/>
              <a:latin typeface="Arial" charset="0"/>
            </a:endParaRPr>
          </a:p>
          <a:p>
            <a:pPr eaLnBrk="1" hangingPunct="1">
              <a:buFontTx/>
              <a:buNone/>
              <a:defRPr/>
            </a:pPr>
            <a:r>
              <a:rPr lang="en-US" sz="2400" b="1" dirty="0" smtClean="0">
                <a:solidFill>
                  <a:srgbClr val="00001A"/>
                </a:solidFill>
                <a:effectLst/>
                <a:latin typeface="Arial" charset="0"/>
              </a:rPr>
              <a:t>Diagnostic assessment: Finds out what learner can do, what they need to improve. Can be used to review progress</a:t>
            </a:r>
          </a:p>
          <a:p>
            <a:pPr eaLnBrk="1" hangingPunct="1">
              <a:buFontTx/>
              <a:buNone/>
              <a:defRPr/>
            </a:pPr>
            <a:r>
              <a:rPr lang="en-US" sz="2400" b="1" dirty="0" smtClean="0">
                <a:solidFill>
                  <a:srgbClr val="00001A"/>
                </a:solidFill>
                <a:effectLst/>
                <a:latin typeface="Arial" charset="0"/>
              </a:rPr>
              <a:t> </a:t>
            </a:r>
          </a:p>
          <a:p>
            <a:pPr eaLnBrk="1" hangingPunct="1">
              <a:defRPr/>
            </a:pPr>
            <a:endParaRPr lang="en-GB" sz="2400" dirty="0" smtClean="0">
              <a:latin typeface="Arial" charset="0"/>
            </a:endParaRPr>
          </a:p>
          <a:p>
            <a:pPr eaLnBrk="1" hangingPunct="1">
              <a:buFont typeface="Wingdings" pitchFamily="2" charset="2"/>
              <a:buChar char="§"/>
              <a:defRPr/>
            </a:pPr>
            <a:endParaRPr lang="en-GB" sz="2400" dirty="0" smtClean="0">
              <a:latin typeface="Arial" charset="0"/>
            </a:endParaRPr>
          </a:p>
          <a:p>
            <a:pPr eaLnBrk="1" hangingPunct="1">
              <a:defRPr/>
            </a:pPr>
            <a:endParaRPr lang="en-GB" sz="2800" dirty="0" smtClean="0">
              <a:latin typeface="Comic Sans MS"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a:xfrm>
            <a:off x="611188" y="981075"/>
            <a:ext cx="7772400" cy="1219200"/>
          </a:xfrm>
        </p:spPr>
        <p:txBody>
          <a:bodyPr/>
          <a:lstStyle/>
          <a:p>
            <a:pPr eaLnBrk="1" hangingPunct="1"/>
            <a:r>
              <a:rPr lang="en-GB" sz="4000" b="1" smtClean="0">
                <a:solidFill>
                  <a:srgbClr val="FFFF00"/>
                </a:solidFill>
                <a:effectLst/>
                <a:latin typeface="Arial" charset="0"/>
              </a:rPr>
              <a:t>Basic Skills</a:t>
            </a:r>
            <a:r>
              <a:rPr lang="en-US" sz="4000" b="1" smtClean="0">
                <a:solidFill>
                  <a:schemeClr val="bg1"/>
                </a:solidFill>
                <a:effectLst/>
                <a:latin typeface="Arial" charset="0"/>
              </a:rPr>
              <a:t/>
            </a:r>
            <a:br>
              <a:rPr lang="en-US" sz="4000" b="1" smtClean="0">
                <a:solidFill>
                  <a:schemeClr val="bg1"/>
                </a:solidFill>
                <a:effectLst/>
                <a:latin typeface="Arial" charset="0"/>
              </a:rPr>
            </a:br>
            <a:endParaRPr lang="en-GB" sz="4000" b="1" smtClean="0">
              <a:solidFill>
                <a:schemeClr val="bg1"/>
              </a:solidFill>
              <a:effectLst/>
              <a:latin typeface="Arial" charset="0"/>
            </a:endParaRPr>
          </a:p>
        </p:txBody>
      </p:sp>
      <p:sp>
        <p:nvSpPr>
          <p:cNvPr id="4099" name="Rectangle 1027"/>
          <p:cNvSpPr>
            <a:spLocks noGrp="1" noChangeArrowheads="1"/>
          </p:cNvSpPr>
          <p:nvPr>
            <p:ph type="body" idx="1"/>
          </p:nvPr>
        </p:nvSpPr>
        <p:spPr/>
        <p:txBody>
          <a:bodyPr/>
          <a:lstStyle/>
          <a:p>
            <a:pPr eaLnBrk="1" hangingPunct="1">
              <a:buFontTx/>
              <a:buNone/>
            </a:pPr>
            <a:r>
              <a:rPr lang="en-GB" dirty="0" smtClean="0">
                <a:solidFill>
                  <a:srgbClr val="00001A"/>
                </a:solidFill>
                <a:effectLst/>
                <a:latin typeface="Arial" charset="0"/>
              </a:rPr>
              <a:t>‘The ability to read, write and speak in English or Welsh and use mathematics at a level necessary to function and progress at work and in society in general’</a:t>
            </a:r>
          </a:p>
          <a:p>
            <a:pPr eaLnBrk="1" hangingPunct="1">
              <a:buFontTx/>
              <a:buNone/>
            </a:pPr>
            <a:r>
              <a:rPr lang="en-GB" dirty="0" smtClean="0">
                <a:solidFill>
                  <a:srgbClr val="00001A"/>
                </a:solidFill>
                <a:effectLst/>
                <a:latin typeface="Arial" charset="0"/>
              </a:rPr>
              <a:t>(Entry – Level 1 </a:t>
            </a:r>
          </a:p>
          <a:p>
            <a:pPr eaLnBrk="1" hangingPunct="1">
              <a:buFontTx/>
              <a:buNone/>
            </a:pPr>
            <a:r>
              <a:rPr lang="en-GB" dirty="0" smtClean="0">
                <a:solidFill>
                  <a:srgbClr val="00001A"/>
                </a:solidFill>
                <a:effectLst/>
                <a:latin typeface="Arial" charset="0"/>
              </a:rPr>
              <a:t>Old term; ‘Essential Skills’ now used)</a:t>
            </a:r>
          </a:p>
        </p:txBody>
      </p:sp>
      <p:pic>
        <p:nvPicPr>
          <p:cNvPr id="4100" name="Picture 1028" descr="cplogo"/>
          <p:cNvPicPr>
            <a:picLocks noChangeAspect="1" noChangeArrowheads="1"/>
          </p:cNvPicPr>
          <p:nvPr/>
        </p:nvPicPr>
        <p:blipFill>
          <a:blip r:embed="rId2" cstate="print"/>
          <a:srcRect/>
          <a:stretch>
            <a:fillRect/>
          </a:stretch>
        </p:blipFill>
        <p:spPr bwMode="auto">
          <a:xfrm>
            <a:off x="7391400" y="5029200"/>
            <a:ext cx="12700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a:xfrm>
            <a:off x="611188" y="981075"/>
            <a:ext cx="7772400" cy="1219200"/>
          </a:xfrm>
        </p:spPr>
        <p:txBody>
          <a:bodyPr/>
          <a:lstStyle/>
          <a:p>
            <a:pPr eaLnBrk="1" hangingPunct="1"/>
            <a:r>
              <a:rPr lang="en-GB" sz="4000" b="1" smtClean="0">
                <a:solidFill>
                  <a:srgbClr val="FFFF00"/>
                </a:solidFill>
                <a:effectLst/>
                <a:latin typeface="Arial" charset="0"/>
              </a:rPr>
              <a:t>Essential Skills</a:t>
            </a:r>
            <a:r>
              <a:rPr lang="en-US" sz="4000" b="1" smtClean="0">
                <a:solidFill>
                  <a:schemeClr val="bg1"/>
                </a:solidFill>
                <a:effectLst/>
                <a:latin typeface="Arial" charset="0"/>
              </a:rPr>
              <a:t/>
            </a:r>
            <a:br>
              <a:rPr lang="en-US" sz="4000" b="1" smtClean="0">
                <a:solidFill>
                  <a:schemeClr val="bg1"/>
                </a:solidFill>
                <a:effectLst/>
                <a:latin typeface="Arial" charset="0"/>
              </a:rPr>
            </a:br>
            <a:endParaRPr lang="en-GB" sz="4000" b="1" smtClean="0">
              <a:solidFill>
                <a:schemeClr val="bg1"/>
              </a:solidFill>
              <a:effectLst/>
              <a:latin typeface="Arial" charset="0"/>
            </a:endParaRPr>
          </a:p>
        </p:txBody>
      </p:sp>
      <p:sp>
        <p:nvSpPr>
          <p:cNvPr id="5123" name="Rectangle 1027"/>
          <p:cNvSpPr>
            <a:spLocks noGrp="1" noChangeArrowheads="1"/>
          </p:cNvSpPr>
          <p:nvPr>
            <p:ph type="body" idx="1"/>
          </p:nvPr>
        </p:nvSpPr>
        <p:spPr/>
        <p:txBody>
          <a:bodyPr/>
          <a:lstStyle/>
          <a:p>
            <a:pPr eaLnBrk="1" hangingPunct="1">
              <a:buFontTx/>
              <a:buNone/>
            </a:pPr>
            <a:r>
              <a:rPr lang="en-GB" dirty="0" smtClean="0">
                <a:solidFill>
                  <a:srgbClr val="00001A"/>
                </a:solidFill>
                <a:effectLst/>
                <a:latin typeface="Arial" charset="0"/>
              </a:rPr>
              <a:t>‘The skills in reading, writing, speaking and listening, Maths and ICT needed for work, learning and life. They provide the foundation for learning all other skills and enable people to evolve with their jobs and adapt to workplace change’</a:t>
            </a:r>
          </a:p>
          <a:p>
            <a:pPr eaLnBrk="1" hangingPunct="1">
              <a:buFontTx/>
              <a:buNone/>
            </a:pPr>
            <a:endParaRPr lang="en-GB" dirty="0" smtClean="0">
              <a:solidFill>
                <a:srgbClr val="00001A"/>
              </a:solidFill>
              <a:effectLst/>
              <a:latin typeface="Arial" charset="0"/>
            </a:endParaRPr>
          </a:p>
          <a:p>
            <a:pPr eaLnBrk="1" hangingPunct="1">
              <a:buFontTx/>
              <a:buNone/>
            </a:pPr>
            <a:r>
              <a:rPr lang="en-GB" dirty="0" smtClean="0">
                <a:solidFill>
                  <a:srgbClr val="00001A"/>
                </a:solidFill>
                <a:effectLst/>
                <a:latin typeface="Arial" charset="0"/>
              </a:rPr>
              <a:t>New term for Wales, all levels</a:t>
            </a:r>
          </a:p>
        </p:txBody>
      </p:sp>
      <p:pic>
        <p:nvPicPr>
          <p:cNvPr id="5124" name="Picture 1028" descr="cplogo"/>
          <p:cNvPicPr>
            <a:picLocks noChangeAspect="1" noChangeArrowheads="1"/>
          </p:cNvPicPr>
          <p:nvPr/>
        </p:nvPicPr>
        <p:blipFill>
          <a:blip r:embed="rId2" cstate="print"/>
          <a:srcRect/>
          <a:stretch>
            <a:fillRect/>
          </a:stretch>
        </p:blipFill>
        <p:spPr bwMode="auto">
          <a:xfrm>
            <a:off x="7391400" y="5029200"/>
            <a:ext cx="12700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684213" y="404813"/>
            <a:ext cx="7772400" cy="1219200"/>
          </a:xfrm>
        </p:spPr>
        <p:txBody>
          <a:bodyPr/>
          <a:lstStyle/>
          <a:p>
            <a:pPr eaLnBrk="1" hangingPunct="1"/>
            <a:r>
              <a:rPr lang="en-GB" sz="4000" b="1" smtClean="0">
                <a:solidFill>
                  <a:srgbClr val="FFFF00"/>
                </a:solidFill>
                <a:effectLst/>
                <a:latin typeface="Arial" charset="0"/>
              </a:rPr>
              <a:t>Other terms</a:t>
            </a:r>
            <a:r>
              <a:rPr lang="en-US" sz="4000" b="1" smtClean="0">
                <a:solidFill>
                  <a:schemeClr val="bg1"/>
                </a:solidFill>
                <a:effectLst/>
                <a:latin typeface="Arial" charset="0"/>
              </a:rPr>
              <a:t/>
            </a:r>
            <a:br>
              <a:rPr lang="en-US" sz="4000" b="1" smtClean="0">
                <a:solidFill>
                  <a:schemeClr val="bg1"/>
                </a:solidFill>
                <a:effectLst/>
                <a:latin typeface="Arial" charset="0"/>
              </a:rPr>
            </a:br>
            <a:endParaRPr lang="en-GB" sz="4000" b="1" smtClean="0">
              <a:solidFill>
                <a:schemeClr val="bg1"/>
              </a:solidFill>
              <a:effectLst/>
              <a:latin typeface="Arial" charset="0"/>
            </a:endParaRPr>
          </a:p>
        </p:txBody>
      </p:sp>
      <p:sp>
        <p:nvSpPr>
          <p:cNvPr id="6147" name="Rectangle 1027"/>
          <p:cNvSpPr>
            <a:spLocks noGrp="1" noChangeArrowheads="1"/>
          </p:cNvSpPr>
          <p:nvPr>
            <p:ph type="body" idx="1"/>
          </p:nvPr>
        </p:nvSpPr>
        <p:spPr>
          <a:xfrm>
            <a:off x="465138" y="1341438"/>
            <a:ext cx="8229600" cy="4114800"/>
          </a:xfrm>
        </p:spPr>
        <p:txBody>
          <a:bodyPr/>
          <a:lstStyle/>
          <a:p>
            <a:pPr eaLnBrk="1" hangingPunct="1"/>
            <a:r>
              <a:rPr lang="en-GB" dirty="0" smtClean="0">
                <a:solidFill>
                  <a:srgbClr val="00001A"/>
                </a:solidFill>
                <a:effectLst/>
                <a:latin typeface="Arial" charset="0"/>
              </a:rPr>
              <a:t>‘ESW’ ‘Essential Skills Wales’:  Qualification replacing Key skills in Wales</a:t>
            </a:r>
          </a:p>
          <a:p>
            <a:pPr eaLnBrk="1" hangingPunct="1"/>
            <a:r>
              <a:rPr lang="en-GB" dirty="0" smtClean="0">
                <a:solidFill>
                  <a:srgbClr val="00001A"/>
                </a:solidFill>
                <a:effectLst/>
                <a:latin typeface="Arial" charset="0"/>
              </a:rPr>
              <a:t>Functional Skills: English term and qualifications replacing Key Skills</a:t>
            </a:r>
          </a:p>
          <a:p>
            <a:pPr eaLnBrk="1" hangingPunct="1"/>
            <a:r>
              <a:rPr lang="en-GB" dirty="0" smtClean="0">
                <a:solidFill>
                  <a:srgbClr val="00001A"/>
                </a:solidFill>
                <a:effectLst/>
                <a:latin typeface="Arial" charset="0"/>
              </a:rPr>
              <a:t>Key Skills: Old qualification term. </a:t>
            </a:r>
          </a:p>
          <a:p>
            <a:pPr eaLnBrk="1" hangingPunct="1"/>
            <a:r>
              <a:rPr lang="en-GB" dirty="0" smtClean="0">
                <a:solidFill>
                  <a:srgbClr val="00001A"/>
                </a:solidFill>
                <a:effectLst/>
                <a:latin typeface="Arial" charset="0"/>
              </a:rPr>
              <a:t>ESOL: English for Speakers of other languages</a:t>
            </a:r>
          </a:p>
          <a:p>
            <a:pPr eaLnBrk="1" hangingPunct="1"/>
            <a:r>
              <a:rPr lang="en-GB" dirty="0" smtClean="0">
                <a:solidFill>
                  <a:srgbClr val="00001A"/>
                </a:solidFill>
                <a:effectLst/>
                <a:latin typeface="Arial" charset="0"/>
              </a:rPr>
              <a:t>ABE: Adult Basic Education</a:t>
            </a:r>
          </a:p>
        </p:txBody>
      </p:sp>
      <p:pic>
        <p:nvPicPr>
          <p:cNvPr id="6148" name="Picture 1028" descr="cplogo"/>
          <p:cNvPicPr>
            <a:picLocks noChangeAspect="1" noChangeArrowheads="1"/>
          </p:cNvPicPr>
          <p:nvPr/>
        </p:nvPicPr>
        <p:blipFill>
          <a:blip r:embed="rId2" cstate="print"/>
          <a:srcRect/>
          <a:stretch>
            <a:fillRect/>
          </a:stretch>
        </p:blipFill>
        <p:spPr bwMode="auto">
          <a:xfrm>
            <a:off x="7391400" y="5029200"/>
            <a:ext cx="1270000"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smtClean="0"/>
              <a:t>	</a:t>
            </a:r>
            <a:r>
              <a:rPr lang="en-GB" b="1" smtClean="0">
                <a:solidFill>
                  <a:srgbClr val="FFFF00"/>
                </a:solidFill>
                <a:latin typeface="Arial" charset="0"/>
              </a:rPr>
              <a:t>Scale of Need</a:t>
            </a:r>
          </a:p>
        </p:txBody>
      </p:sp>
      <p:sp>
        <p:nvSpPr>
          <p:cNvPr id="29699" name="Rectangle 3"/>
          <p:cNvSpPr>
            <a:spLocks noGrp="1" noChangeArrowheads="1"/>
          </p:cNvSpPr>
          <p:nvPr>
            <p:ph type="body" idx="1"/>
          </p:nvPr>
        </p:nvSpPr>
        <p:spPr/>
        <p:txBody>
          <a:bodyPr/>
          <a:lstStyle/>
          <a:p>
            <a:pPr eaLnBrk="1" hangingPunct="1">
              <a:buFontTx/>
              <a:buNone/>
              <a:defRPr/>
            </a:pPr>
            <a:r>
              <a:rPr lang="en-GB" dirty="0" smtClean="0"/>
              <a:t>		</a:t>
            </a:r>
            <a:r>
              <a:rPr lang="en-GB" dirty="0" smtClean="0">
                <a:solidFill>
                  <a:srgbClr val="00001A"/>
                </a:solidFill>
                <a:latin typeface="Arial" charset="0"/>
              </a:rPr>
              <a:t>In Wales</a:t>
            </a:r>
          </a:p>
          <a:p>
            <a:pPr eaLnBrk="1" hangingPunct="1">
              <a:defRPr/>
            </a:pPr>
            <a:r>
              <a:rPr lang="en-GB" dirty="0" smtClean="0">
                <a:solidFill>
                  <a:srgbClr val="00001A"/>
                </a:solidFill>
                <a:latin typeface="Arial" charset="0"/>
              </a:rPr>
              <a:t>The number of adults with literacy skills below Level 1 is 12%, </a:t>
            </a:r>
          </a:p>
          <a:p>
            <a:pPr eaLnBrk="1" hangingPunct="1">
              <a:defRPr/>
            </a:pPr>
            <a:r>
              <a:rPr lang="en-GB" dirty="0">
                <a:solidFill>
                  <a:srgbClr val="00001A"/>
                </a:solidFill>
                <a:latin typeface="Arial" charset="0"/>
              </a:rPr>
              <a:t>b</a:t>
            </a:r>
            <a:r>
              <a:rPr lang="en-GB" dirty="0" smtClean="0">
                <a:solidFill>
                  <a:srgbClr val="00001A"/>
                </a:solidFill>
                <a:latin typeface="Arial" charset="0"/>
              </a:rPr>
              <a:t>elow Level 2 is  </a:t>
            </a:r>
            <a:r>
              <a:rPr lang="en-GB" dirty="0" smtClean="0">
                <a:solidFill>
                  <a:srgbClr val="00001A"/>
                </a:solidFill>
                <a:latin typeface="Arial" charset="0"/>
              </a:rPr>
              <a:t>41</a:t>
            </a:r>
            <a:r>
              <a:rPr lang="en-GB" dirty="0" smtClean="0">
                <a:solidFill>
                  <a:srgbClr val="00001A"/>
                </a:solidFill>
                <a:latin typeface="Arial" charset="0"/>
              </a:rPr>
              <a:t>% </a:t>
            </a:r>
          </a:p>
          <a:p>
            <a:pPr eaLnBrk="1" hangingPunct="1">
              <a:defRPr/>
            </a:pPr>
            <a:r>
              <a:rPr lang="en-GB" dirty="0" smtClean="0">
                <a:solidFill>
                  <a:srgbClr val="00001A"/>
                </a:solidFill>
                <a:latin typeface="Arial" charset="0"/>
              </a:rPr>
              <a:t>The number of adults with numeracy skills below Level 1 is  51%</a:t>
            </a:r>
          </a:p>
          <a:p>
            <a:pPr eaLnBrk="1" hangingPunct="1">
              <a:defRPr/>
            </a:pPr>
            <a:r>
              <a:rPr lang="en-GB" dirty="0">
                <a:solidFill>
                  <a:srgbClr val="00001A"/>
                </a:solidFill>
                <a:latin typeface="Arial" charset="0"/>
              </a:rPr>
              <a:t>b</a:t>
            </a:r>
            <a:r>
              <a:rPr lang="en-GB" dirty="0" smtClean="0">
                <a:solidFill>
                  <a:srgbClr val="00001A"/>
                </a:solidFill>
                <a:latin typeface="Arial" charset="0"/>
              </a:rPr>
              <a:t>elow Level 2 is 80%</a:t>
            </a:r>
          </a:p>
          <a:p>
            <a:pPr eaLnBrk="1" hangingPunct="1">
              <a:buFontTx/>
              <a:buNone/>
              <a:defRPr/>
            </a:pPr>
            <a:endParaRPr lang="en-GB" dirty="0" smtClean="0">
              <a:latin typeface="Arial"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p:txBody>
          <a:bodyPr/>
          <a:lstStyle/>
          <a:p>
            <a:pPr eaLnBrk="1" hangingPunct="1">
              <a:buFontTx/>
              <a:buNone/>
              <a:defRPr/>
            </a:pPr>
            <a:r>
              <a:rPr lang="en-GB" smtClean="0"/>
              <a:t>				</a:t>
            </a:r>
          </a:p>
          <a:p>
            <a:pPr eaLnBrk="1" hangingPunct="1">
              <a:buFontTx/>
              <a:buNone/>
              <a:defRPr/>
            </a:pPr>
            <a:endParaRPr lang="en-GB" smtClean="0"/>
          </a:p>
          <a:p>
            <a:pPr eaLnBrk="1" hangingPunct="1">
              <a:buFontTx/>
              <a:buNone/>
              <a:defRPr/>
            </a:pPr>
            <a:endParaRPr lang="en-GB" smtClean="0">
              <a:latin typeface="Comic Sans MS" pitchFamily="66" charset="0"/>
            </a:endParaRPr>
          </a:p>
        </p:txBody>
      </p:sp>
      <p:sp>
        <p:nvSpPr>
          <p:cNvPr id="8195" name="Rectangle 4"/>
          <p:cNvSpPr>
            <a:spLocks noChangeArrowheads="1"/>
          </p:cNvSpPr>
          <p:nvPr/>
        </p:nvSpPr>
        <p:spPr bwMode="auto">
          <a:xfrm>
            <a:off x="755650" y="1412875"/>
            <a:ext cx="4572000" cy="457200"/>
          </a:xfrm>
          <a:prstGeom prst="rect">
            <a:avLst/>
          </a:prstGeom>
          <a:noFill/>
          <a:ln w="12700" cap="sq">
            <a:noFill/>
            <a:miter lim="800000"/>
            <a:headEnd type="none" w="sm" len="sm"/>
            <a:tailEnd type="none" w="sm" len="sm"/>
          </a:ln>
        </p:spPr>
        <p:txBody>
          <a:bodyPr>
            <a:spAutoFit/>
          </a:bodyPr>
          <a:lstStyle/>
          <a:p>
            <a:r>
              <a:rPr lang="en-US" sz="2400" b="1">
                <a:latin typeface="Times New Roman" pitchFamily="18" charset="0"/>
              </a:rPr>
              <a:t>	</a:t>
            </a:r>
          </a:p>
        </p:txBody>
      </p:sp>
      <p:sp>
        <p:nvSpPr>
          <p:cNvPr id="8196" name="Rectangle 5"/>
          <p:cNvSpPr>
            <a:spLocks noChangeArrowheads="1"/>
          </p:cNvSpPr>
          <p:nvPr/>
        </p:nvSpPr>
        <p:spPr bwMode="auto">
          <a:xfrm>
            <a:off x="4572000" y="1125538"/>
            <a:ext cx="4572000" cy="914400"/>
          </a:xfrm>
          <a:prstGeom prst="rect">
            <a:avLst/>
          </a:prstGeom>
          <a:noFill/>
          <a:ln w="12700" cap="sq">
            <a:noFill/>
            <a:miter lim="800000"/>
            <a:headEnd type="none" w="sm" len="sm"/>
            <a:tailEnd type="none" w="sm" len="sm"/>
          </a:ln>
        </p:spPr>
        <p:txBody>
          <a:bodyPr>
            <a:spAutoFit/>
          </a:bodyPr>
          <a:lstStyle/>
          <a:p>
            <a:endParaRPr lang="en-US" sz="2400" b="1">
              <a:latin typeface="Arial" charset="0"/>
            </a:endParaRPr>
          </a:p>
          <a:p>
            <a:pPr>
              <a:spcBef>
                <a:spcPct val="50000"/>
              </a:spcBef>
              <a:buFontTx/>
              <a:buChar char="•"/>
            </a:pPr>
            <a:endParaRPr lang="en-US" sz="2000" b="1">
              <a:latin typeface="Arial" charset="0"/>
            </a:endParaRPr>
          </a:p>
        </p:txBody>
      </p:sp>
      <p:sp>
        <p:nvSpPr>
          <p:cNvPr id="43014" name="Rectangle 6"/>
          <p:cNvSpPr>
            <a:spLocks noChangeArrowheads="1"/>
          </p:cNvSpPr>
          <p:nvPr/>
        </p:nvSpPr>
        <p:spPr bwMode="auto">
          <a:xfrm>
            <a:off x="2286000" y="2470150"/>
            <a:ext cx="4572000" cy="1919288"/>
          </a:xfrm>
          <a:prstGeom prst="rect">
            <a:avLst/>
          </a:prstGeom>
          <a:noFill/>
          <a:ln>
            <a:noFill/>
          </a:ln>
          <a:effectLst/>
          <a:extLst/>
        </p:spPr>
        <p:txBody>
          <a:bodyPr>
            <a:spAutoFit/>
          </a:bodyPr>
          <a:lstStyle/>
          <a:p>
            <a:pPr>
              <a:defRPr/>
            </a:pPr>
            <a:endParaRPr lang="en-GB" sz="2400" b="1" dirty="0">
              <a:solidFill>
                <a:schemeClr val="tx2"/>
              </a:solidFill>
              <a:effectLst>
                <a:outerShdw blurRad="38100" dist="38100" dir="2700000" algn="tl">
                  <a:srgbClr val="000000"/>
                </a:outerShdw>
              </a:effectLst>
              <a:latin typeface="Times New Roman" pitchFamily="18" charset="0"/>
            </a:endParaRPr>
          </a:p>
          <a:p>
            <a:pPr>
              <a:defRPr/>
            </a:pPr>
            <a:r>
              <a:rPr lang="en-GB" sz="2400" dirty="0">
                <a:effectLst>
                  <a:outerShdw blurRad="38100" dist="38100" dir="2700000" algn="tl">
                    <a:srgbClr val="000000"/>
                  </a:outerShdw>
                </a:effectLst>
                <a:latin typeface="Times New Roman" pitchFamily="18" charset="0"/>
              </a:rPr>
              <a:t>				</a:t>
            </a:r>
          </a:p>
          <a:p>
            <a:pPr>
              <a:defRPr/>
            </a:pPr>
            <a:endParaRPr lang="en-GB" sz="2400" dirty="0">
              <a:effectLst>
                <a:outerShdw blurRad="38100" dist="38100" dir="2700000" algn="tl">
                  <a:srgbClr val="000000"/>
                </a:outerShdw>
              </a:effectLst>
              <a:latin typeface="Times New Roman" pitchFamily="18" charset="0"/>
            </a:endParaRPr>
          </a:p>
          <a:p>
            <a:pPr>
              <a:spcBef>
                <a:spcPct val="50000"/>
              </a:spcBef>
              <a:buClr>
                <a:schemeClr val="tx2"/>
              </a:buClr>
              <a:buSzPct val="75000"/>
              <a:buFont typeface="Wingdings" pitchFamily="2" charset="2"/>
              <a:buNone/>
              <a:defRPr/>
            </a:pPr>
            <a:endParaRPr lang="en-GB" sz="3200" dirty="0">
              <a:effectLst>
                <a:outerShdw blurRad="38100" dist="38100" dir="2700000" algn="tl">
                  <a:srgbClr val="000000"/>
                </a:outerShdw>
              </a:effectLst>
              <a:latin typeface="Comic Sans MS" pitchFamily="66" charset="0"/>
            </a:endParaRPr>
          </a:p>
        </p:txBody>
      </p:sp>
      <p:pic>
        <p:nvPicPr>
          <p:cNvPr id="8198" name="Picture 9"/>
          <p:cNvPicPr>
            <a:picLocks noChangeAspect="1" noChangeArrowheads="1"/>
          </p:cNvPicPr>
          <p:nvPr/>
        </p:nvPicPr>
        <p:blipFill>
          <a:blip r:embed="rId3" cstate="print"/>
          <a:srcRect l="7399" t="22000" r="9599" b="25999"/>
          <a:stretch>
            <a:fillRect/>
          </a:stretch>
        </p:blipFill>
        <p:spPr bwMode="auto">
          <a:xfrm>
            <a:off x="468313" y="620713"/>
            <a:ext cx="8351837" cy="5184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additive="base">
                                        <p:cTn id="7" dur="500" fill="hold"/>
                                        <p:tgtEl>
                                          <p:spTgt spid="430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30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dirty="0" smtClean="0"/>
              <a:t>	</a:t>
            </a:r>
            <a:r>
              <a:rPr lang="en-GB" b="1" dirty="0" smtClean="0">
                <a:solidFill>
                  <a:srgbClr val="FFFF00"/>
                </a:solidFill>
                <a:latin typeface="Arial" charset="0"/>
              </a:rPr>
              <a:t>Scale of Need</a:t>
            </a:r>
          </a:p>
        </p:txBody>
      </p:sp>
      <p:sp>
        <p:nvSpPr>
          <p:cNvPr id="29699" name="Rectangle 3"/>
          <p:cNvSpPr>
            <a:spLocks noGrp="1" noChangeArrowheads="1"/>
          </p:cNvSpPr>
          <p:nvPr>
            <p:ph type="body" idx="1"/>
          </p:nvPr>
        </p:nvSpPr>
        <p:spPr/>
        <p:txBody>
          <a:bodyPr/>
          <a:lstStyle/>
          <a:p>
            <a:pPr eaLnBrk="1" hangingPunct="1">
              <a:buFontTx/>
              <a:buNone/>
              <a:defRPr/>
            </a:pPr>
            <a:r>
              <a:rPr lang="en-GB" dirty="0" smtClean="0"/>
              <a:t>	</a:t>
            </a:r>
            <a:r>
              <a:rPr lang="en-GB" dirty="0" smtClean="0">
                <a:solidFill>
                  <a:srgbClr val="00001A"/>
                </a:solidFill>
                <a:effectLst/>
                <a:latin typeface="Arial" charset="0"/>
              </a:rPr>
              <a:t>In </a:t>
            </a:r>
            <a:r>
              <a:rPr lang="en-GB" dirty="0" err="1" smtClean="0">
                <a:solidFill>
                  <a:srgbClr val="00001A"/>
                </a:solidFill>
                <a:effectLst/>
                <a:latin typeface="Arial" charset="0"/>
              </a:rPr>
              <a:t>Coleg</a:t>
            </a:r>
            <a:r>
              <a:rPr lang="en-GB" dirty="0" smtClean="0">
                <a:solidFill>
                  <a:srgbClr val="00001A"/>
                </a:solidFill>
                <a:effectLst/>
                <a:latin typeface="Arial" charset="0"/>
              </a:rPr>
              <a:t> Powys</a:t>
            </a:r>
          </a:p>
          <a:p>
            <a:pPr eaLnBrk="1" hangingPunct="1">
              <a:buFontTx/>
              <a:buNone/>
              <a:defRPr/>
            </a:pPr>
            <a:r>
              <a:rPr lang="en-GB" dirty="0" smtClean="0">
                <a:solidFill>
                  <a:srgbClr val="00001A"/>
                </a:solidFill>
                <a:effectLst/>
                <a:latin typeface="Arial" charset="0"/>
              </a:rPr>
              <a:t>The number of full time learners with literacy skills </a:t>
            </a:r>
          </a:p>
          <a:p>
            <a:pPr eaLnBrk="1" hangingPunct="1">
              <a:buFontTx/>
              <a:buNone/>
              <a:defRPr/>
            </a:pPr>
            <a:r>
              <a:rPr lang="en-GB" dirty="0" smtClean="0">
                <a:solidFill>
                  <a:srgbClr val="00001A"/>
                </a:solidFill>
                <a:effectLst/>
                <a:latin typeface="Arial" charset="0"/>
              </a:rPr>
              <a:t>	below Level 1 is 11%, </a:t>
            </a:r>
          </a:p>
          <a:p>
            <a:pPr eaLnBrk="1" hangingPunct="1">
              <a:buFontTx/>
              <a:buNone/>
              <a:defRPr/>
            </a:pPr>
            <a:r>
              <a:rPr lang="en-GB" dirty="0" smtClean="0">
                <a:solidFill>
                  <a:srgbClr val="00001A"/>
                </a:solidFill>
                <a:effectLst/>
                <a:latin typeface="Arial" charset="0"/>
              </a:rPr>
              <a:t>	below Level 2 is  66% </a:t>
            </a:r>
          </a:p>
          <a:p>
            <a:pPr eaLnBrk="1" hangingPunct="1">
              <a:buFontTx/>
              <a:buNone/>
              <a:defRPr/>
            </a:pPr>
            <a:r>
              <a:rPr lang="en-GB" dirty="0" smtClean="0">
                <a:solidFill>
                  <a:srgbClr val="00001A"/>
                </a:solidFill>
                <a:effectLst/>
                <a:latin typeface="Arial" charset="0"/>
              </a:rPr>
              <a:t>The number of adults with numeracy skills below Level 1 is  30%</a:t>
            </a:r>
          </a:p>
          <a:p>
            <a:pPr eaLnBrk="1" hangingPunct="1">
              <a:buFontTx/>
              <a:buNone/>
              <a:defRPr/>
            </a:pPr>
            <a:r>
              <a:rPr lang="en-GB" dirty="0" smtClean="0">
                <a:solidFill>
                  <a:srgbClr val="00001A"/>
                </a:solidFill>
                <a:effectLst/>
                <a:latin typeface="Arial" charset="0"/>
              </a:rPr>
              <a:t>	below Level 2 is 87%</a:t>
            </a:r>
          </a:p>
          <a:p>
            <a:pPr eaLnBrk="1" hangingPunct="1">
              <a:buFontTx/>
              <a:buNone/>
              <a:defRPr/>
            </a:pPr>
            <a:endParaRPr lang="en-GB" dirty="0" smtClean="0">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GB" smtClean="0">
                <a:latin typeface="Comic Sans MS" pitchFamily="66" charset="0"/>
              </a:rPr>
              <a:t/>
            </a:r>
            <a:br>
              <a:rPr lang="en-GB" smtClean="0">
                <a:latin typeface="Comic Sans MS" pitchFamily="66" charset="0"/>
              </a:rPr>
            </a:br>
            <a:endParaRPr lang="en-GB" smtClean="0">
              <a:latin typeface="Comic Sans MS" pitchFamily="66" charset="0"/>
            </a:endParaRPr>
          </a:p>
        </p:txBody>
      </p:sp>
      <p:sp>
        <p:nvSpPr>
          <p:cNvPr id="30723" name="Rectangle 3"/>
          <p:cNvSpPr>
            <a:spLocks noGrp="1" noChangeArrowheads="1"/>
          </p:cNvSpPr>
          <p:nvPr>
            <p:ph type="body" idx="1"/>
          </p:nvPr>
        </p:nvSpPr>
        <p:spPr>
          <a:xfrm>
            <a:off x="684213" y="765175"/>
            <a:ext cx="7772400" cy="4454525"/>
          </a:xfrm>
        </p:spPr>
        <p:txBody>
          <a:bodyPr/>
          <a:lstStyle/>
          <a:p>
            <a:pPr marL="0" indent="0" algn="ctr">
              <a:buFontTx/>
              <a:buNone/>
              <a:defRPr/>
            </a:pPr>
            <a:r>
              <a:rPr lang="en-GB" sz="3600" b="1" dirty="0" smtClean="0">
                <a:solidFill>
                  <a:srgbClr val="FFFF00"/>
                </a:solidFill>
                <a:latin typeface="Arial" charset="0"/>
              </a:rPr>
              <a:t>Pisa results</a:t>
            </a:r>
          </a:p>
          <a:p>
            <a:pPr>
              <a:defRPr/>
            </a:pPr>
            <a:endParaRPr lang="en-GB" sz="2400" b="1" dirty="0">
              <a:solidFill>
                <a:srgbClr val="FFFF00"/>
              </a:solidFill>
              <a:latin typeface="Arial" charset="0"/>
            </a:endParaRPr>
          </a:p>
          <a:p>
            <a:pPr marL="0" indent="0">
              <a:buFontTx/>
              <a:buNone/>
              <a:defRPr/>
            </a:pPr>
            <a:r>
              <a:rPr lang="en-GB" sz="2800" dirty="0" smtClean="0">
                <a:solidFill>
                  <a:srgbClr val="00001A"/>
                </a:solidFill>
                <a:effectLst/>
              </a:rPr>
              <a:t>15 year olds tested for reading, maths and science in 2009</a:t>
            </a:r>
            <a:endParaRPr lang="en-GB" sz="2800" dirty="0">
              <a:solidFill>
                <a:srgbClr val="00001A"/>
              </a:solidFill>
              <a:effectLst/>
            </a:endParaRPr>
          </a:p>
          <a:p>
            <a:pPr>
              <a:defRPr/>
            </a:pPr>
            <a:r>
              <a:rPr lang="en-GB" sz="2800" dirty="0" smtClean="0">
                <a:solidFill>
                  <a:srgbClr val="00001A"/>
                </a:solidFill>
                <a:effectLst/>
              </a:rPr>
              <a:t>Wales ranked lowest of the UK countries.</a:t>
            </a:r>
          </a:p>
          <a:p>
            <a:pPr>
              <a:defRPr/>
            </a:pPr>
            <a:r>
              <a:rPr lang="en-GB" sz="2800" dirty="0" smtClean="0">
                <a:solidFill>
                  <a:srgbClr val="00001A"/>
                </a:solidFill>
                <a:effectLst/>
              </a:rPr>
              <a:t>Out of 67 countries taking part, Wales was ranked 38th for reading, 40th for maths and 30th for the tests for science</a:t>
            </a:r>
          </a:p>
          <a:p>
            <a:pPr eaLnBrk="1" hangingPunct="1">
              <a:lnSpc>
                <a:spcPct val="90000"/>
              </a:lnSpc>
              <a:buFont typeface="Wingdings" pitchFamily="2" charset="2"/>
              <a:buChar char="§"/>
              <a:defRPr/>
            </a:pPr>
            <a:endParaRPr lang="en-GB" sz="2400" i="1" dirty="0" smtClean="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anim calcmode="lin" valueType="num">
                                      <p:cBhvr additive="base">
                                        <p:cTn id="13" dur="500" fill="hold"/>
                                        <p:tgtEl>
                                          <p:spTgt spid="307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2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anim calcmode="lin" valueType="num">
                                      <p:cBhvr additive="base">
                                        <p:cTn id="19" dur="500" fill="hold"/>
                                        <p:tgtEl>
                                          <p:spTgt spid="3072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2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23">
                                            <p:txEl>
                                              <p:pRg st="4" end="4"/>
                                            </p:txEl>
                                          </p:spTgt>
                                        </p:tgtEl>
                                        <p:attrNameLst>
                                          <p:attrName>style.visibility</p:attrName>
                                        </p:attrNameLst>
                                      </p:cBhvr>
                                      <p:to>
                                        <p:strVal val="visible"/>
                                      </p:to>
                                    </p:set>
                                    <p:anim calcmode="lin" valueType="num">
                                      <p:cBhvr additive="base">
                                        <p:cTn id="25" dur="500" fill="hold"/>
                                        <p:tgtEl>
                                          <p:spTgt spid="3072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2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GB" dirty="0" smtClean="0"/>
              <a:t>	</a:t>
            </a:r>
            <a:r>
              <a:rPr lang="en-GB" b="1" dirty="0" smtClean="0">
                <a:solidFill>
                  <a:srgbClr val="FFFF00"/>
                </a:solidFill>
                <a:latin typeface="Arial" charset="0"/>
              </a:rPr>
              <a:t>Scale of Need ESOL</a:t>
            </a:r>
          </a:p>
        </p:txBody>
      </p:sp>
      <p:sp>
        <p:nvSpPr>
          <p:cNvPr id="29699" name="Rectangle 3"/>
          <p:cNvSpPr>
            <a:spLocks noGrp="1" noChangeArrowheads="1"/>
          </p:cNvSpPr>
          <p:nvPr>
            <p:ph type="body" idx="1"/>
          </p:nvPr>
        </p:nvSpPr>
        <p:spPr>
          <a:xfrm>
            <a:off x="539750" y="1341438"/>
            <a:ext cx="8229600" cy="4608512"/>
          </a:xfrm>
        </p:spPr>
        <p:txBody>
          <a:bodyPr/>
          <a:lstStyle/>
          <a:p>
            <a:pPr eaLnBrk="1" hangingPunct="1">
              <a:buFontTx/>
              <a:buNone/>
              <a:defRPr/>
            </a:pPr>
            <a:r>
              <a:rPr lang="en-GB" dirty="0" smtClean="0"/>
              <a:t>	</a:t>
            </a:r>
            <a:r>
              <a:rPr lang="en-GB" dirty="0" smtClean="0">
                <a:solidFill>
                  <a:srgbClr val="00001A"/>
                </a:solidFill>
                <a:effectLst/>
                <a:latin typeface="Arial" charset="0"/>
              </a:rPr>
              <a:t>UK: 500,000 people whose first language is not English</a:t>
            </a:r>
          </a:p>
          <a:p>
            <a:pPr eaLnBrk="1" hangingPunct="1">
              <a:buFontTx/>
              <a:buNone/>
              <a:defRPr/>
            </a:pPr>
            <a:r>
              <a:rPr lang="en-GB" dirty="0" smtClean="0">
                <a:solidFill>
                  <a:srgbClr val="00001A"/>
                </a:solidFill>
                <a:effectLst/>
                <a:latin typeface="Arial" charset="0"/>
              </a:rPr>
              <a:t>Wales:7,200 short term non-UK residents</a:t>
            </a:r>
          </a:p>
          <a:p>
            <a:pPr eaLnBrk="1" hangingPunct="1">
              <a:buFontTx/>
              <a:buNone/>
              <a:defRPr/>
            </a:pPr>
            <a:r>
              <a:rPr lang="en-GB" dirty="0" smtClean="0">
                <a:solidFill>
                  <a:srgbClr val="00001A"/>
                </a:solidFill>
                <a:effectLst/>
                <a:latin typeface="Arial" charset="0"/>
              </a:rPr>
              <a:t>Powys: 100 short –term non UK residents</a:t>
            </a:r>
          </a:p>
          <a:p>
            <a:pPr eaLnBrk="1" hangingPunct="1">
              <a:buFontTx/>
              <a:buNone/>
              <a:defRPr/>
            </a:pPr>
            <a:r>
              <a:rPr lang="en-GB" dirty="0" smtClean="0">
                <a:solidFill>
                  <a:srgbClr val="00001A"/>
                </a:solidFill>
                <a:effectLst/>
                <a:latin typeface="Arial" charset="0"/>
              </a:rPr>
              <a:t>Wales:  0.6% of population overseas nationals</a:t>
            </a:r>
          </a:p>
          <a:p>
            <a:pPr eaLnBrk="1" hangingPunct="1">
              <a:buFontTx/>
              <a:buNone/>
              <a:defRPr/>
            </a:pPr>
            <a:r>
              <a:rPr lang="en-GB" dirty="0" smtClean="0">
                <a:solidFill>
                  <a:srgbClr val="00001A"/>
                </a:solidFill>
                <a:effectLst/>
                <a:latin typeface="Arial" charset="0"/>
              </a:rPr>
              <a:t>Powys: 0.4% of population are overseas nationals (410 people) </a:t>
            </a:r>
          </a:p>
          <a:p>
            <a:pPr eaLnBrk="1" hangingPunct="1">
              <a:defRPr/>
            </a:pPr>
            <a:endParaRPr lang="en-GB" dirty="0" smtClean="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1286</TotalTime>
  <Words>587</Words>
  <Application>Microsoft Office PowerPoint</Application>
  <PresentationFormat>On-screen Show (4:3)</PresentationFormat>
  <Paragraphs>123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Ocean</vt:lpstr>
      <vt:lpstr>Level 2 Engaging adults and young people as essential skills learners - signposting</vt:lpstr>
      <vt:lpstr>Basic Skills </vt:lpstr>
      <vt:lpstr>Essential Skills </vt:lpstr>
      <vt:lpstr>Other terms </vt:lpstr>
      <vt:lpstr> Scale of Need</vt:lpstr>
      <vt:lpstr>PowerPoint Presentation</vt:lpstr>
      <vt:lpstr> Scale of Need</vt:lpstr>
      <vt:lpstr> </vt:lpstr>
      <vt:lpstr> Scale of Need ESOL</vt:lpstr>
      <vt:lpstr>PowerPoint Presentation</vt:lpstr>
      <vt:lpstr> Discuss the data </vt:lpstr>
      <vt:lpstr> Why do people have basic skills problems? </vt:lpstr>
      <vt:lpstr> National Strategy </vt:lpstr>
      <vt:lpstr> </vt:lpstr>
      <vt:lpstr>Impact of poor basic skills</vt:lpstr>
      <vt:lpstr>Implications for employment </vt:lpstr>
      <vt:lpstr>How do we read?</vt:lpstr>
      <vt:lpstr>Identifying the need - informal </vt:lpstr>
      <vt:lpstr>Identifying the need - formal </vt:lpstr>
    </vt:vector>
  </TitlesOfParts>
  <Company>RM Networks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Basic Skills in Land Based Courses – Coleg Powys</dc:title>
  <dc:creator>RM</dc:creator>
  <cp:lastModifiedBy>Anne Evans</cp:lastModifiedBy>
  <cp:revision>32</cp:revision>
  <cp:lastPrinted>2012-10-19T08:10:20Z</cp:lastPrinted>
  <dcterms:created xsi:type="dcterms:W3CDTF">2004-02-20T11:30:06Z</dcterms:created>
  <dcterms:modified xsi:type="dcterms:W3CDTF">2013-02-13T15:46:56Z</dcterms:modified>
</cp:coreProperties>
</file>