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5" r:id="rId10"/>
    <p:sldId id="270" r:id="rId11"/>
    <p:sldId id="271" r:id="rId12"/>
    <p:sldId id="264" r:id="rId13"/>
    <p:sldId id="269" r:id="rId14"/>
    <p:sldId id="272" r:id="rId15"/>
    <p:sldId id="267" r:id="rId16"/>
    <p:sldId id="273" r:id="rId17"/>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675" autoAdjust="0"/>
    <p:restoredTop sz="83738" autoAdjust="0"/>
  </p:normalViewPr>
  <p:slideViewPr>
    <p:cSldViewPr>
      <p:cViewPr varScale="1">
        <p:scale>
          <a:sx n="75" d="100"/>
          <a:sy n="75" d="100"/>
        </p:scale>
        <p:origin x="-39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512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FC70487-0DCD-4940-9B43-1D63CAFBC6C0}" type="slidenum">
              <a:rPr lang="en-GB"/>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1FE42E-7A63-44DD-AD4B-EAA59F282E0A}" type="slidenum">
              <a:rPr lang="en-GB"/>
              <a:pPr/>
              <a:t>3</a:t>
            </a:fld>
            <a:endParaRPr lang="en-GB"/>
          </a:p>
        </p:txBody>
      </p:sp>
      <p:sp>
        <p:nvSpPr>
          <p:cNvPr id="6146" name="Rectangle 2"/>
          <p:cNvSpPr>
            <a:spLocks noRo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7C008B-C4FB-4519-99D9-FD3A4A682918}" type="slidenum">
              <a:rPr lang="en-GB"/>
              <a:pPr/>
              <a:t>4</a:t>
            </a:fld>
            <a:endParaRPr lang="en-GB"/>
          </a:p>
        </p:txBody>
      </p:sp>
      <p:sp>
        <p:nvSpPr>
          <p:cNvPr id="9218" name="Rectangle 2"/>
          <p:cNvSpPr>
            <a:spLocks noRo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GB"/>
          </a:p>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10CD50-E1D4-41D1-BBA4-858FC580E0B0}" type="slidenum">
              <a:rPr lang="en-GB"/>
              <a:pPr/>
              <a:t>5</a:t>
            </a:fld>
            <a:endParaRPr lang="en-GB"/>
          </a:p>
        </p:txBody>
      </p:sp>
      <p:sp>
        <p:nvSpPr>
          <p:cNvPr id="11266" name="Rectangle 2"/>
          <p:cNvSpPr>
            <a:spLocks noRo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0D305D-C595-4033-86C5-D9BFAA2932CE}" type="slidenum">
              <a:rPr lang="en-GB"/>
              <a:pPr/>
              <a:t>6</a:t>
            </a:fld>
            <a:endParaRPr lang="en-GB"/>
          </a:p>
        </p:txBody>
      </p:sp>
      <p:sp>
        <p:nvSpPr>
          <p:cNvPr id="14338" name="Rectangle 2"/>
          <p:cNvSpPr>
            <a:spLocks noRo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0EDA334D-5AE5-44A2-AD39-02D8771BE530}"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2FD3C6FB-2DF9-479D-9113-47EF620C058A}"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EF0E6512-9C79-4FA9-977A-CBF222E5D633}" type="slidenum">
              <a:rPr lang="en-GB"/>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GB"/>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GB"/>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15E27E53-9B8D-4B93-8CD3-905F94774083}" type="slidenum">
              <a:rPr lang="en-GB"/>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GB"/>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GB"/>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C01AC8E1-E23D-4D39-A8C6-84D76ED528F6}"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5F978CCE-38F6-429F-8F7B-119F091783F7}"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A656A78E-5C48-49E6-857B-6FBC64B51A1C}"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D32B1167-E64B-41DB-85EA-7461E0F5C2FC}"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874840F2-BA3A-49FB-9C54-F226C8D1D4E8}"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09603792-5493-4625-B93F-DEE1CB560C55}"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3F2B8ED2-309E-49E7-ACDD-0DE58AB9B00D}"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8D130C18-8C17-41CA-92FD-057B9FC76979}"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D1074AA9-CEFF-4988-8EE9-1BF772CF86D4}"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17FC444-3263-4F1D-BA01-27444C31EED1}"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GB" b="1"/>
              <a:t>Frogs and Toads</a:t>
            </a:r>
          </a:p>
        </p:txBody>
      </p:sp>
      <p:sp>
        <p:nvSpPr>
          <p:cNvPr id="2051" name="Rectangle 3"/>
          <p:cNvSpPr>
            <a:spLocks noGrp="1" noChangeArrowheads="1"/>
          </p:cNvSpPr>
          <p:nvPr>
            <p:ph type="subTitle" idx="1"/>
          </p:nvPr>
        </p:nvSpPr>
        <p:spPr/>
        <p:txBody>
          <a:bodyPr/>
          <a:lstStyle/>
          <a:p>
            <a:r>
              <a:rPr lang="en-IE"/>
              <a:t>What is the difference exactly?</a:t>
            </a:r>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7" name="Rectangle 7"/>
          <p:cNvSpPr>
            <a:spLocks noGrp="1" noChangeArrowheads="1"/>
          </p:cNvSpPr>
          <p:nvPr>
            <p:ph type="title"/>
          </p:nvPr>
        </p:nvSpPr>
        <p:spPr/>
        <p:txBody>
          <a:bodyPr/>
          <a:lstStyle/>
          <a:p>
            <a:r>
              <a:rPr lang="en-IE"/>
              <a:t>Tadpole</a:t>
            </a:r>
            <a:endParaRPr lang="en-GB"/>
          </a:p>
        </p:txBody>
      </p:sp>
      <p:sp>
        <p:nvSpPr>
          <p:cNvPr id="25610" name="Rectangle 10"/>
          <p:cNvSpPr>
            <a:spLocks noGrp="1" noChangeArrowheads="1"/>
          </p:cNvSpPr>
          <p:nvPr>
            <p:ph type="body" sz="half" idx="1"/>
          </p:nvPr>
        </p:nvSpPr>
        <p:spPr/>
        <p:txBody>
          <a:bodyPr/>
          <a:lstStyle/>
          <a:p>
            <a:endParaRPr lang="en-US" sz="2800"/>
          </a:p>
        </p:txBody>
      </p:sp>
      <p:pic>
        <p:nvPicPr>
          <p:cNvPr id="25612" name="Picture 12" descr="frog3"/>
          <p:cNvPicPr>
            <a:picLocks noChangeAspect="1" noChangeArrowheads="1"/>
          </p:cNvPicPr>
          <p:nvPr>
            <p:ph sz="half" idx="2"/>
          </p:nvPr>
        </p:nvPicPr>
        <p:blipFill>
          <a:blip r:embed="rId2"/>
          <a:srcRect/>
          <a:stretch>
            <a:fillRect/>
          </a:stretch>
        </p:blipFill>
        <p:spPr>
          <a:xfrm>
            <a:off x="4648200" y="2357438"/>
            <a:ext cx="4038600" cy="3009900"/>
          </a:xfrm>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IE"/>
              <a:t>Tadpole with legs</a:t>
            </a:r>
            <a:endParaRPr lang="en-GB"/>
          </a:p>
        </p:txBody>
      </p:sp>
      <p:sp>
        <p:nvSpPr>
          <p:cNvPr id="28676" name="Rectangle 4"/>
          <p:cNvSpPr>
            <a:spLocks noGrp="1" noChangeArrowheads="1"/>
          </p:cNvSpPr>
          <p:nvPr>
            <p:ph type="body" sz="half" idx="1"/>
          </p:nvPr>
        </p:nvSpPr>
        <p:spPr>
          <a:xfrm>
            <a:off x="395288" y="1600200"/>
            <a:ext cx="4100512" cy="3916363"/>
          </a:xfrm>
        </p:spPr>
        <p:txBody>
          <a:bodyPr/>
          <a:lstStyle/>
          <a:p>
            <a:pPr>
              <a:lnSpc>
                <a:spcPct val="90000"/>
              </a:lnSpc>
            </a:pPr>
            <a:r>
              <a:rPr lang="en-GB" sz="2000"/>
              <a:t>After about 6 to 9 weeks, tiny legs start to sprout. The head becomes more distinct and the body elongates. </a:t>
            </a:r>
          </a:p>
          <a:p>
            <a:pPr>
              <a:lnSpc>
                <a:spcPct val="90000"/>
              </a:lnSpc>
            </a:pPr>
            <a:r>
              <a:rPr lang="en-GB" sz="2000"/>
              <a:t>The arms begin to bulge, where they will eventually pop out, elbow first.</a:t>
            </a:r>
          </a:p>
          <a:p>
            <a:pPr>
              <a:lnSpc>
                <a:spcPct val="90000"/>
              </a:lnSpc>
            </a:pPr>
            <a:r>
              <a:rPr lang="en-GB" sz="2000"/>
              <a:t>After about 9 weeks, the tadpole looks more like a miniature frog with a really long tail. It is now well on it's way to being almost full grown!</a:t>
            </a:r>
          </a:p>
          <a:p>
            <a:pPr>
              <a:lnSpc>
                <a:spcPct val="90000"/>
              </a:lnSpc>
            </a:pPr>
            <a:endParaRPr lang="en-GB" sz="2000"/>
          </a:p>
        </p:txBody>
      </p:sp>
      <p:pic>
        <p:nvPicPr>
          <p:cNvPr id="28680" name="Picture 8" descr="frog4"/>
          <p:cNvPicPr>
            <a:picLocks noChangeAspect="1" noChangeArrowheads="1"/>
          </p:cNvPicPr>
          <p:nvPr>
            <p:ph sz="half" idx="2"/>
          </p:nvPr>
        </p:nvPicPr>
        <p:blipFill>
          <a:blip r:embed="rId2"/>
          <a:srcRect/>
          <a:stretch>
            <a:fillRect/>
          </a:stretch>
        </p:blipFill>
        <p:spPr>
          <a:xfrm>
            <a:off x="4648200" y="2471738"/>
            <a:ext cx="4038600" cy="2781300"/>
          </a:xfrm>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GB" b="1"/>
              <a:t>Egg</a:t>
            </a:r>
          </a:p>
        </p:txBody>
      </p:sp>
      <p:sp>
        <p:nvSpPr>
          <p:cNvPr id="17411" name="Rectangle 3"/>
          <p:cNvSpPr>
            <a:spLocks noGrp="1" noChangeArrowheads="1"/>
          </p:cNvSpPr>
          <p:nvPr>
            <p:ph type="body" idx="1"/>
          </p:nvPr>
        </p:nvSpPr>
        <p:spPr/>
        <p:txBody>
          <a:bodyPr/>
          <a:lstStyle/>
          <a:p>
            <a:pPr>
              <a:lnSpc>
                <a:spcPct val="90000"/>
              </a:lnSpc>
            </a:pPr>
            <a:r>
              <a:rPr lang="en-GB" sz="2400"/>
              <a:t>Frogs and toads tend to lay many eggs because there are many hazards between fertilization and fully grown frogs!  Those eggs that die tend to turn white or opaque. The lucky ones that actually manage to hatch still start out on a journey of many perils.</a:t>
            </a:r>
          </a:p>
          <a:p>
            <a:pPr>
              <a:lnSpc>
                <a:spcPct val="90000"/>
              </a:lnSpc>
            </a:pPr>
            <a:r>
              <a:rPr lang="en-GB" sz="2400"/>
              <a:t>Life starts right as the central yolk splits in two. It then divides into four, then eight, until an embryo is formed. Soon, the embryo starts to look more and more like a tadpole, getting longer and moving about in it's egg.</a:t>
            </a:r>
          </a:p>
          <a:p>
            <a:pPr>
              <a:lnSpc>
                <a:spcPct val="90000"/>
              </a:lnSpc>
            </a:pPr>
            <a:r>
              <a:rPr lang="en-GB" sz="2400"/>
              <a:t>Usually, about 6-21 days after being fertilized, the egg will hatch. Most eggs are found in calm or static waters, to prevent getting too rumbled about in infancy!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Grp="1" noChangeArrowheads="1"/>
          </p:cNvSpPr>
          <p:nvPr>
            <p:ph type="title"/>
          </p:nvPr>
        </p:nvSpPr>
        <p:spPr/>
        <p:txBody>
          <a:bodyPr/>
          <a:lstStyle/>
          <a:p>
            <a:r>
              <a:rPr lang="en-IE"/>
              <a:t>Egg</a:t>
            </a:r>
            <a:endParaRPr lang="en-GB"/>
          </a:p>
        </p:txBody>
      </p:sp>
      <p:sp>
        <p:nvSpPr>
          <p:cNvPr id="23557" name="Rectangle 5"/>
          <p:cNvSpPr>
            <a:spLocks noGrp="1" noChangeArrowheads="1"/>
          </p:cNvSpPr>
          <p:nvPr>
            <p:ph type="body" sz="half" idx="1"/>
          </p:nvPr>
        </p:nvSpPr>
        <p:spPr/>
        <p:txBody>
          <a:bodyPr/>
          <a:lstStyle/>
          <a:p>
            <a:endParaRPr lang="en-US" sz="2800"/>
          </a:p>
        </p:txBody>
      </p:sp>
      <p:pic>
        <p:nvPicPr>
          <p:cNvPr id="23560" name="Picture 8" descr="egg"/>
          <p:cNvPicPr>
            <a:picLocks noChangeAspect="1" noChangeArrowheads="1"/>
          </p:cNvPicPr>
          <p:nvPr>
            <p:ph sz="half" idx="2"/>
          </p:nvPr>
        </p:nvPicPr>
        <p:blipFill>
          <a:blip r:embed="rId2"/>
          <a:srcRect/>
          <a:stretch>
            <a:fillRect/>
          </a:stretch>
        </p:blipFill>
        <p:spPr>
          <a:xfrm>
            <a:off x="4905375" y="1600200"/>
            <a:ext cx="3524250" cy="4524375"/>
          </a:xfrm>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8" name="Rectangle 8"/>
          <p:cNvSpPr>
            <a:spLocks noGrp="1" noChangeArrowheads="1"/>
          </p:cNvSpPr>
          <p:nvPr>
            <p:ph type="title"/>
          </p:nvPr>
        </p:nvSpPr>
        <p:spPr/>
        <p:txBody>
          <a:bodyPr/>
          <a:lstStyle/>
          <a:p>
            <a:r>
              <a:rPr lang="en-IE"/>
              <a:t>Baby Frog</a:t>
            </a:r>
            <a:endParaRPr lang="en-GB"/>
          </a:p>
        </p:txBody>
      </p:sp>
      <p:sp>
        <p:nvSpPr>
          <p:cNvPr id="30729" name="Rectangle 9"/>
          <p:cNvSpPr>
            <a:spLocks noGrp="1" noChangeArrowheads="1"/>
          </p:cNvSpPr>
          <p:nvPr>
            <p:ph type="body" sz="half" idx="1"/>
          </p:nvPr>
        </p:nvSpPr>
        <p:spPr/>
        <p:txBody>
          <a:bodyPr/>
          <a:lstStyle/>
          <a:p>
            <a:r>
              <a:rPr lang="en-GB" sz="2800"/>
              <a:t>By between 12 to 16 weeks, depending on water and food supply, the frog has completed the full growth cycle. </a:t>
            </a:r>
          </a:p>
          <a:p>
            <a:pPr>
              <a:buFontTx/>
              <a:buNone/>
            </a:pPr>
            <a:endParaRPr lang="en-GB" sz="2800"/>
          </a:p>
        </p:txBody>
      </p:sp>
      <p:pic>
        <p:nvPicPr>
          <p:cNvPr id="30732" name="Picture 12" descr="frog5"/>
          <p:cNvPicPr>
            <a:picLocks noChangeAspect="1" noChangeArrowheads="1"/>
          </p:cNvPicPr>
          <p:nvPr>
            <p:ph sz="half" idx="2"/>
          </p:nvPr>
        </p:nvPicPr>
        <p:blipFill>
          <a:blip r:embed="rId2"/>
          <a:srcRect/>
          <a:stretch>
            <a:fillRect/>
          </a:stretch>
        </p:blipFill>
        <p:spPr>
          <a:xfrm>
            <a:off x="4648200" y="2190750"/>
            <a:ext cx="4038600" cy="3343275"/>
          </a:xfrm>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b="1"/>
              <a:t>Froglet</a:t>
            </a:r>
          </a:p>
        </p:txBody>
      </p:sp>
      <p:sp>
        <p:nvSpPr>
          <p:cNvPr id="20483" name="Rectangle 3"/>
          <p:cNvSpPr>
            <a:spLocks noGrp="1" noChangeArrowheads="1"/>
          </p:cNvSpPr>
          <p:nvPr>
            <p:ph type="body" sz="half" idx="1"/>
          </p:nvPr>
        </p:nvSpPr>
        <p:spPr/>
        <p:txBody>
          <a:bodyPr/>
          <a:lstStyle/>
          <a:p>
            <a:pPr>
              <a:lnSpc>
                <a:spcPct val="90000"/>
              </a:lnSpc>
            </a:pPr>
            <a:r>
              <a:rPr lang="en-GB" sz="2800"/>
              <a:t>By 12 weeks, the tadpole has only a teeny tail stub and looks like a miniature version of the adult frog. Soon, it will leave the water, only to return again to lay more eggs and start the process all over again!</a:t>
            </a:r>
          </a:p>
        </p:txBody>
      </p:sp>
      <p:pic>
        <p:nvPicPr>
          <p:cNvPr id="20486" name="Picture 6" descr="frog6"/>
          <p:cNvPicPr>
            <a:picLocks noChangeAspect="1" noChangeArrowheads="1"/>
          </p:cNvPicPr>
          <p:nvPr>
            <p:ph sz="half" idx="2"/>
          </p:nvPr>
        </p:nvPicPr>
        <p:blipFill>
          <a:blip r:embed="rId2"/>
          <a:srcRect/>
          <a:stretch>
            <a:fillRect/>
          </a:stretch>
        </p:blipFill>
        <p:spPr>
          <a:xfrm>
            <a:off x="4648200" y="1600200"/>
            <a:ext cx="4038600" cy="4524375"/>
          </a:xfrm>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IE"/>
              <a:t>And then it starts again…</a:t>
            </a:r>
            <a:endParaRPr lang="en-GB"/>
          </a:p>
        </p:txBody>
      </p:sp>
      <p:sp>
        <p:nvSpPr>
          <p:cNvPr id="35843" name="Rectangle 3"/>
          <p:cNvSpPr>
            <a:spLocks noGrp="1" noChangeArrowheads="1"/>
          </p:cNvSpPr>
          <p:nvPr>
            <p:ph type="body" sz="half" idx="1"/>
          </p:nvPr>
        </p:nvSpPr>
        <p:spPr/>
        <p:txBody>
          <a:bodyPr/>
          <a:lstStyle/>
          <a:p>
            <a:pPr algn="ctr">
              <a:buFontTx/>
              <a:buNone/>
            </a:pPr>
            <a:r>
              <a:rPr lang="en-GB" sz="2800"/>
              <a:t>Now these frogs and toads will start the whole process again...finding mates and creating more frogs. And toads.</a:t>
            </a:r>
          </a:p>
        </p:txBody>
      </p:sp>
      <p:pic>
        <p:nvPicPr>
          <p:cNvPr id="35845" name="Picture 5" descr="metamorf"/>
          <p:cNvPicPr>
            <a:picLocks noChangeAspect="1" noChangeArrowheads="1" noCrop="1"/>
          </p:cNvPicPr>
          <p:nvPr>
            <p:ph sz="half" idx="2"/>
          </p:nvPr>
        </p:nvPicPr>
        <p:blipFill>
          <a:blip r:embed="rId2"/>
          <a:srcRect/>
          <a:stretch>
            <a:fillRect/>
          </a:stretch>
        </p:blipFill>
        <p:spPr>
          <a:xfrm>
            <a:off x="2987675" y="3644900"/>
            <a:ext cx="2690813" cy="1127125"/>
          </a:xfrm>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GB" b="1"/>
              <a:t>Frogs and toads</a:t>
            </a:r>
          </a:p>
        </p:txBody>
      </p:sp>
      <p:sp>
        <p:nvSpPr>
          <p:cNvPr id="3075" name="Rectangle 3"/>
          <p:cNvSpPr>
            <a:spLocks noGrp="1" noChangeArrowheads="1"/>
          </p:cNvSpPr>
          <p:nvPr>
            <p:ph type="body" idx="1"/>
          </p:nvPr>
        </p:nvSpPr>
        <p:spPr/>
        <p:txBody>
          <a:bodyPr/>
          <a:lstStyle/>
          <a:p>
            <a:pPr marL="176213" indent="0">
              <a:buFontTx/>
              <a:buNone/>
            </a:pPr>
            <a:r>
              <a:rPr lang="en-GB"/>
              <a:t>Frogs and toads belong to the zoological class called </a:t>
            </a:r>
            <a:r>
              <a:rPr lang="en-GB" i="1"/>
              <a:t>Amphibia</a:t>
            </a:r>
            <a:r>
              <a:rPr lang="en-GB"/>
              <a:t>. </a:t>
            </a:r>
          </a:p>
          <a:p>
            <a:pPr marL="176213" indent="0">
              <a:buFontTx/>
              <a:buNone/>
            </a:pPr>
            <a:r>
              <a:rPr lang="en-GB"/>
              <a:t>Amphibians are cold-blooded animals with a backbone (vertebrates). </a:t>
            </a:r>
          </a:p>
          <a:p>
            <a:pPr marL="176213" indent="0">
              <a:buFontTx/>
              <a:buNone/>
            </a:pPr>
            <a:r>
              <a:rPr lang="en-GB"/>
              <a:t>They differ from reptiles in that they lack scales and generally return to water to breed.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b="1"/>
              <a:t>What is a frog?</a:t>
            </a:r>
          </a:p>
        </p:txBody>
      </p:sp>
      <p:sp>
        <p:nvSpPr>
          <p:cNvPr id="4099" name="Rectangle 3"/>
          <p:cNvSpPr>
            <a:spLocks noGrp="1" noChangeArrowheads="1"/>
          </p:cNvSpPr>
          <p:nvPr>
            <p:ph type="body" idx="1"/>
          </p:nvPr>
        </p:nvSpPr>
        <p:spPr/>
        <p:txBody>
          <a:bodyPr/>
          <a:lstStyle/>
          <a:p>
            <a:r>
              <a:rPr lang="en-GB" sz="2800"/>
              <a:t>Generally speaking, when we think of frogs, we generally picture what are called “true frogs". These are members of the family </a:t>
            </a:r>
            <a:r>
              <a:rPr lang="en-GB" sz="2800" i="1" u="sng"/>
              <a:t>Ranidae</a:t>
            </a:r>
            <a:r>
              <a:rPr lang="en-GB" sz="2800"/>
              <a:t>, containing more than 400 species.</a:t>
            </a:r>
          </a:p>
          <a:p>
            <a:r>
              <a:rPr lang="en-GB" sz="2800"/>
              <a:t>Frogs have the following characteristics:</a:t>
            </a:r>
          </a:p>
          <a:p>
            <a:pPr lvl="1"/>
            <a:r>
              <a:rPr lang="en-GB" sz="2400"/>
              <a:t>two bulging eyes</a:t>
            </a:r>
          </a:p>
          <a:p>
            <a:pPr lvl="1"/>
            <a:r>
              <a:rPr lang="en-GB" sz="2400"/>
              <a:t>strong, long, webbed feet</a:t>
            </a:r>
          </a:p>
          <a:p>
            <a:pPr lvl="1"/>
            <a:r>
              <a:rPr lang="en-GB" sz="2400"/>
              <a:t>smooth or slimy skin </a:t>
            </a:r>
          </a:p>
          <a:p>
            <a:pPr lvl="1"/>
            <a:r>
              <a:rPr lang="en-GB" sz="2400"/>
              <a:t>lay their eggs in clusters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p:nvPr>
        </p:nvSpPr>
        <p:spPr/>
        <p:txBody>
          <a:bodyPr/>
          <a:lstStyle/>
          <a:p>
            <a:r>
              <a:rPr lang="en-GB" b="1"/>
              <a:t>Where are frogs found?</a:t>
            </a:r>
          </a:p>
        </p:txBody>
      </p:sp>
      <p:sp>
        <p:nvSpPr>
          <p:cNvPr id="7173" name="Rectangle 5"/>
          <p:cNvSpPr>
            <a:spLocks noGrp="1" noChangeArrowheads="1"/>
          </p:cNvSpPr>
          <p:nvPr>
            <p:ph type="body" sz="half" idx="1"/>
          </p:nvPr>
        </p:nvSpPr>
        <p:spPr>
          <a:xfrm>
            <a:off x="468313" y="1844675"/>
            <a:ext cx="4835525" cy="1108075"/>
          </a:xfrm>
        </p:spPr>
        <p:txBody>
          <a:bodyPr/>
          <a:lstStyle/>
          <a:p>
            <a:r>
              <a:rPr lang="en-GB" sz="2400"/>
              <a:t>Frogs can be found on every continent except Antarctica.</a:t>
            </a:r>
          </a:p>
        </p:txBody>
      </p:sp>
      <p:pic>
        <p:nvPicPr>
          <p:cNvPr id="7178" name="Picture 10" descr="frog"/>
          <p:cNvPicPr>
            <a:picLocks noChangeAspect="1" noChangeArrowheads="1"/>
          </p:cNvPicPr>
          <p:nvPr>
            <p:ph sz="half" idx="2"/>
          </p:nvPr>
        </p:nvPicPr>
        <p:blipFill>
          <a:blip r:embed="rId3"/>
          <a:srcRect/>
          <a:stretch>
            <a:fillRect/>
          </a:stretch>
        </p:blipFill>
        <p:spPr>
          <a:xfrm>
            <a:off x="4648200" y="2979738"/>
            <a:ext cx="4038600" cy="1766887"/>
          </a:xfrm>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GB" b="1"/>
              <a:t>What exactly is a toad?</a:t>
            </a:r>
          </a:p>
        </p:txBody>
      </p:sp>
      <p:sp>
        <p:nvSpPr>
          <p:cNvPr id="10243" name="Rectangle 3"/>
          <p:cNvSpPr>
            <a:spLocks noGrp="1" noChangeArrowheads="1"/>
          </p:cNvSpPr>
          <p:nvPr>
            <p:ph type="body" idx="1"/>
          </p:nvPr>
        </p:nvSpPr>
        <p:spPr/>
        <p:txBody>
          <a:bodyPr/>
          <a:lstStyle/>
          <a:p>
            <a:pPr>
              <a:lnSpc>
                <a:spcPct val="90000"/>
              </a:lnSpc>
            </a:pPr>
            <a:r>
              <a:rPr lang="en-GB"/>
              <a:t>The term “toad” tends to refer to “true toads" who are members of the family </a:t>
            </a:r>
            <a:r>
              <a:rPr lang="en-GB" i="1"/>
              <a:t>Bufonidae</a:t>
            </a:r>
            <a:r>
              <a:rPr lang="en-GB"/>
              <a:t>, containing more than 300 species.</a:t>
            </a:r>
          </a:p>
          <a:p>
            <a:pPr>
              <a:lnSpc>
                <a:spcPct val="90000"/>
              </a:lnSpc>
            </a:pPr>
            <a:r>
              <a:rPr lang="en-GB"/>
              <a:t>Toads are characterized by:</a:t>
            </a:r>
          </a:p>
          <a:p>
            <a:pPr lvl="1">
              <a:lnSpc>
                <a:spcPct val="90000"/>
              </a:lnSpc>
            </a:pPr>
            <a:r>
              <a:rPr lang="en-GB"/>
              <a:t>stubby bodies with short back legs</a:t>
            </a:r>
          </a:p>
          <a:p>
            <a:pPr lvl="1">
              <a:lnSpc>
                <a:spcPct val="90000"/>
              </a:lnSpc>
            </a:pPr>
            <a:r>
              <a:rPr lang="en-GB"/>
              <a:t>warty and dry skin </a:t>
            </a:r>
          </a:p>
          <a:p>
            <a:pPr lvl="1">
              <a:lnSpc>
                <a:spcPct val="90000"/>
              </a:lnSpc>
            </a:pPr>
            <a:r>
              <a:rPr lang="en-GB"/>
              <a:t>poison glands behind the eyes</a:t>
            </a:r>
          </a:p>
          <a:p>
            <a:pPr lvl="1">
              <a:lnSpc>
                <a:spcPct val="90000"/>
              </a:lnSpc>
            </a:pPr>
            <a:r>
              <a:rPr lang="en-GB"/>
              <a:t>laying eggs in long chains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p:txBody>
          <a:bodyPr/>
          <a:lstStyle/>
          <a:p>
            <a:r>
              <a:rPr lang="en-GB" b="1"/>
              <a:t>Where are toads found?</a:t>
            </a:r>
          </a:p>
        </p:txBody>
      </p:sp>
      <p:sp>
        <p:nvSpPr>
          <p:cNvPr id="12293" name="Rectangle 5"/>
          <p:cNvSpPr>
            <a:spLocks noGrp="1" noChangeArrowheads="1"/>
          </p:cNvSpPr>
          <p:nvPr>
            <p:ph type="body" sz="half" idx="1"/>
          </p:nvPr>
        </p:nvSpPr>
        <p:spPr>
          <a:xfrm>
            <a:off x="468313" y="1600200"/>
            <a:ext cx="4027487" cy="4060825"/>
          </a:xfrm>
        </p:spPr>
        <p:txBody>
          <a:bodyPr/>
          <a:lstStyle/>
          <a:p>
            <a:r>
              <a:rPr lang="en-GB" sz="2400"/>
              <a:t>True toads can be found worldwide except in Australasia, polar regions, Madagascar and Polynesia</a:t>
            </a:r>
          </a:p>
          <a:p>
            <a:r>
              <a:rPr lang="en-GB" sz="2400" i="1"/>
              <a:t>Bufo marinus</a:t>
            </a:r>
            <a:r>
              <a:rPr lang="en-GB" sz="2400"/>
              <a:t> has been artificially introduced into Australia and some South Pacific islands</a:t>
            </a:r>
          </a:p>
          <a:p>
            <a:endParaRPr lang="en-GB" sz="2400"/>
          </a:p>
        </p:txBody>
      </p:sp>
      <p:pic>
        <p:nvPicPr>
          <p:cNvPr id="12297" name="Picture 9" descr="frog2"/>
          <p:cNvPicPr>
            <a:picLocks noChangeAspect="1" noChangeArrowheads="1"/>
          </p:cNvPicPr>
          <p:nvPr>
            <p:ph sz="half" idx="2"/>
          </p:nvPr>
        </p:nvPicPr>
        <p:blipFill>
          <a:blip r:embed="rId3"/>
          <a:srcRect/>
          <a:stretch>
            <a:fillRect/>
          </a:stretch>
        </p:blipFill>
        <p:spPr>
          <a:xfrm>
            <a:off x="4895850" y="2062163"/>
            <a:ext cx="3543300" cy="3600450"/>
          </a:xfrm>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GB" b="1"/>
              <a:t>Some frogs are like toads …</a:t>
            </a:r>
          </a:p>
        </p:txBody>
      </p:sp>
      <p:sp>
        <p:nvSpPr>
          <p:cNvPr id="15363" name="Rectangle 3"/>
          <p:cNvSpPr>
            <a:spLocks noGrp="1" noChangeArrowheads="1"/>
          </p:cNvSpPr>
          <p:nvPr>
            <p:ph type="body" idx="1"/>
          </p:nvPr>
        </p:nvSpPr>
        <p:spPr/>
        <p:txBody>
          <a:bodyPr/>
          <a:lstStyle/>
          <a:p>
            <a:r>
              <a:rPr lang="en-GB" sz="2800"/>
              <a:t>Sometimes features appear mixed or less obvious</a:t>
            </a:r>
          </a:p>
          <a:p>
            <a:r>
              <a:rPr lang="en-GB" sz="2800"/>
              <a:t>Certain species even fall into both categories. </a:t>
            </a:r>
          </a:p>
          <a:p>
            <a:r>
              <a:rPr lang="en-GB" sz="2800"/>
              <a:t>It’s not uncommon, for example, to find a warty skinned frog that isn't a toad, or even a slimy toad! </a:t>
            </a:r>
          </a:p>
          <a:p>
            <a:r>
              <a:rPr lang="en-GB" sz="2800"/>
              <a:t>Even the more invisible stuff like cartilage structure has been found to sometimes fit both categories!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b="1"/>
              <a:t>Life cycle</a:t>
            </a:r>
          </a:p>
        </p:txBody>
      </p:sp>
      <p:sp>
        <p:nvSpPr>
          <p:cNvPr id="16387" name="Rectangle 3"/>
          <p:cNvSpPr>
            <a:spLocks noGrp="1" noChangeArrowheads="1"/>
          </p:cNvSpPr>
          <p:nvPr>
            <p:ph type="body" idx="1"/>
          </p:nvPr>
        </p:nvSpPr>
        <p:spPr/>
        <p:txBody>
          <a:bodyPr/>
          <a:lstStyle/>
          <a:p>
            <a:pPr>
              <a:buFontTx/>
              <a:buNone/>
            </a:pPr>
            <a:r>
              <a:rPr lang="en-IE"/>
              <a:t>The same life cycle for frogs and toads:</a:t>
            </a:r>
            <a:endParaRPr lang="en-GB"/>
          </a:p>
          <a:p>
            <a:r>
              <a:rPr lang="en-GB"/>
              <a:t>Egg</a:t>
            </a:r>
          </a:p>
          <a:p>
            <a:r>
              <a:rPr lang="en-GB"/>
              <a:t>Tadpole</a:t>
            </a:r>
          </a:p>
          <a:p>
            <a:r>
              <a:rPr lang="en-GB"/>
              <a:t>Tadpole with legs</a:t>
            </a:r>
          </a:p>
          <a:p>
            <a:r>
              <a:rPr lang="en-GB"/>
              <a:t>Froglet/young toad</a:t>
            </a:r>
          </a:p>
          <a:p>
            <a:r>
              <a:rPr lang="en-GB"/>
              <a:t>Frog/toad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GB" b="1"/>
              <a:t>Tadpole</a:t>
            </a:r>
          </a:p>
        </p:txBody>
      </p:sp>
      <p:sp>
        <p:nvSpPr>
          <p:cNvPr id="18435" name="Rectangle 3"/>
          <p:cNvSpPr>
            <a:spLocks noGrp="1" noChangeArrowheads="1"/>
          </p:cNvSpPr>
          <p:nvPr>
            <p:ph type="body" idx="1"/>
          </p:nvPr>
        </p:nvSpPr>
        <p:spPr/>
        <p:txBody>
          <a:bodyPr/>
          <a:lstStyle/>
          <a:p>
            <a:pPr>
              <a:lnSpc>
                <a:spcPct val="80000"/>
              </a:lnSpc>
            </a:pPr>
            <a:r>
              <a:rPr lang="en-GB" sz="2000"/>
              <a:t>Shortly after hatching, the tadpole still feeds on the yolk, which is in its stomach. The tadpole has poorly developed gills, a mouth and a tail. It will usually stick itself to floating weeds in the water using little sticky organs. </a:t>
            </a:r>
          </a:p>
          <a:p>
            <a:pPr>
              <a:lnSpc>
                <a:spcPct val="80000"/>
              </a:lnSpc>
            </a:pPr>
            <a:r>
              <a:rPr lang="en-GB" sz="2000"/>
              <a:t>7 to 10 days after the tadpole has hatched, it will begin to swim around and feed on algae.</a:t>
            </a:r>
          </a:p>
          <a:p>
            <a:pPr>
              <a:lnSpc>
                <a:spcPct val="80000"/>
              </a:lnSpc>
            </a:pPr>
            <a:r>
              <a:rPr lang="en-GB" sz="2000"/>
              <a:t>After about 4 weeks, skin starts to grow over the gills until they eventually disappear. The tadpoles develop tiny teeth, which help them grate food, turning it into soupy oxygenated particles. They have long coiled guts that help them digest as many nutrients from their diets as possible.</a:t>
            </a:r>
          </a:p>
          <a:p>
            <a:pPr>
              <a:lnSpc>
                <a:spcPct val="80000"/>
              </a:lnSpc>
            </a:pPr>
            <a:r>
              <a:rPr lang="en-GB" sz="2000"/>
              <a:t>By the fourth week, tadpoles can actually be fairly social creatures. Some even interact and school like fish!</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TotalTime>
  <Words>757</Words>
  <Application>Microsoft Office PowerPoint</Application>
  <PresentationFormat>On-screen Show (4:3)</PresentationFormat>
  <Paragraphs>62</Paragraphs>
  <Slides>16</Slides>
  <Notes>4</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16</vt:i4>
      </vt:variant>
    </vt:vector>
  </HeadingPairs>
  <TitlesOfParts>
    <vt:vector size="18" baseType="lpstr">
      <vt:lpstr>Arial</vt:lpstr>
      <vt:lpstr>Default Design</vt:lpstr>
      <vt:lpstr>Frogs and Toads</vt:lpstr>
      <vt:lpstr>Frogs and toads</vt:lpstr>
      <vt:lpstr>What is a frog?</vt:lpstr>
      <vt:lpstr>Where are frogs found?</vt:lpstr>
      <vt:lpstr>What exactly is a toad?</vt:lpstr>
      <vt:lpstr>Where are toads found?</vt:lpstr>
      <vt:lpstr>Some frogs are like toads …</vt:lpstr>
      <vt:lpstr>Life cycle</vt:lpstr>
      <vt:lpstr>Tadpole</vt:lpstr>
      <vt:lpstr>Tadpole</vt:lpstr>
      <vt:lpstr>Tadpole with legs</vt:lpstr>
      <vt:lpstr>Egg</vt:lpstr>
      <vt:lpstr>Egg</vt:lpstr>
      <vt:lpstr>Baby Frog</vt:lpstr>
      <vt:lpstr>Froglet</vt:lpstr>
      <vt:lpstr>And then it starts again…</vt:lpstr>
    </vt:vector>
  </TitlesOfParts>
  <Company>EPCO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Frogs and toads</dc:title>
  <dc:creator>Abby</dc:creator>
  <cp:lastModifiedBy>Windows User</cp:lastModifiedBy>
  <cp:revision>18</cp:revision>
  <dcterms:created xsi:type="dcterms:W3CDTF">2005-10-11T10:31:11Z</dcterms:created>
  <dcterms:modified xsi:type="dcterms:W3CDTF">2009-09-30T16:02:29Z</dcterms:modified>
</cp:coreProperties>
</file>