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4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100" autoAdjust="0"/>
    <p:restoredTop sz="94660"/>
  </p:normalViewPr>
  <p:slideViewPr>
    <p:cSldViewPr>
      <p:cViewPr>
        <p:scale>
          <a:sx n="66" d="100"/>
          <a:sy n="66" d="100"/>
        </p:scale>
        <p:origin x="-77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26CDF9-2691-4790-AF7A-2DF4E836599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B4DB9-7238-4A0B-8773-C1D7430E1B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CB658-F07D-423C-B60C-72936C5099F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62DB5-8EAB-4BBB-B210-DB8A8B8F293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7F36352-AD41-43D3-88B9-882C12D6882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C70B01-E68E-4FF5-AD73-A77ED6D405F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671C64E-F4C0-45CD-810D-DF8FEFA5235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E636108-FBBB-4DA5-91A6-6A3F883B4E7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61AC40-43ED-4388-8C3F-8E01AC11389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37627-BEF9-47C3-B3FF-EB59A518C3C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13FEF-2FE3-48D7-9EB6-BF098F9A9CD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FFCDE-9683-43D3-862D-5C51AE9E1CA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0E20E-70FC-4864-9C4D-EEE0FC7248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845BF-EEFA-4C7E-922A-C7C1E2CEF6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AB098-32AF-4107-8BEC-6477BC47282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3DE29-BD06-4B3E-BEB4-BBA029F8A2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F3B7E-252C-4674-A845-F0E5098EE85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35B5B0-E373-4823-BFEC-3DF3316D243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text and photos from www.nineplanets.org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The Solar System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Uranus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95288" y="3860800"/>
            <a:ext cx="8229600" cy="2519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The seventh planet from the Sun and the third largest </a:t>
            </a:r>
          </a:p>
          <a:p>
            <a:pPr>
              <a:lnSpc>
                <a:spcPct val="90000"/>
              </a:lnSpc>
            </a:pPr>
            <a:r>
              <a:rPr lang="en-GB" sz="2400"/>
              <a:t>Larger than Neptune in diameter but smaller in mass</a:t>
            </a:r>
          </a:p>
          <a:p>
            <a:pPr>
              <a:lnSpc>
                <a:spcPct val="90000"/>
              </a:lnSpc>
            </a:pPr>
            <a:r>
              <a:rPr lang="en-GB" sz="2400"/>
              <a:t>Composed primarily of rock and various ices</a:t>
            </a:r>
          </a:p>
          <a:p>
            <a:pPr>
              <a:lnSpc>
                <a:spcPct val="90000"/>
              </a:lnSpc>
            </a:pPr>
            <a:r>
              <a:rPr lang="en-GB" sz="2400"/>
              <a:t>Hotter at its equator than at its poles;</a:t>
            </a:r>
          </a:p>
          <a:p>
            <a:pPr>
              <a:lnSpc>
                <a:spcPct val="90000"/>
              </a:lnSpc>
            </a:pPr>
            <a:r>
              <a:rPr lang="en-GB" sz="2400"/>
              <a:t>The blue colour is caused by absorption of red light by methane in the upper atmosphere</a:t>
            </a:r>
          </a:p>
          <a:p>
            <a:pPr>
              <a:lnSpc>
                <a:spcPct val="90000"/>
              </a:lnSpc>
            </a:pPr>
            <a:endParaRPr lang="en-GB" sz="2400"/>
          </a:p>
        </p:txBody>
      </p:sp>
      <p:pic>
        <p:nvPicPr>
          <p:cNvPr id="41994" name="Picture 10" descr="8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24088" y="1600200"/>
            <a:ext cx="4695825" cy="2185988"/>
          </a:xfrm>
          <a:noFill/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Neptune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400"/>
              <a:t>The eighth planet from the Sun and the fourth largest</a:t>
            </a:r>
          </a:p>
          <a:p>
            <a:r>
              <a:rPr lang="en-GB" sz="2400"/>
              <a:t>Smaller in diameter but larger in mass than Uranus</a:t>
            </a:r>
          </a:p>
          <a:p>
            <a:r>
              <a:rPr lang="en-GB" sz="2400"/>
              <a:t>A gas giant</a:t>
            </a:r>
          </a:p>
          <a:p>
            <a:r>
              <a:rPr lang="en-IE" sz="2400"/>
              <a:t>Methane gives it the blue appearance</a:t>
            </a:r>
            <a:endParaRPr lang="en-GB" sz="2400"/>
          </a:p>
        </p:txBody>
      </p:sp>
      <p:pic>
        <p:nvPicPr>
          <p:cNvPr id="45065" name="Picture 9" descr="9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97038" y="1600200"/>
            <a:ext cx="5749925" cy="2185988"/>
          </a:xfr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Pluto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The farthest planet from the sun (usually) and by far the smallest</a:t>
            </a:r>
          </a:p>
          <a:p>
            <a:pPr>
              <a:lnSpc>
                <a:spcPct val="90000"/>
              </a:lnSpc>
            </a:pPr>
            <a:r>
              <a:rPr lang="en-GB" sz="2400"/>
              <a:t>In Roman mythology, Pluto (Greek: Hades) is the god of the underworld</a:t>
            </a:r>
          </a:p>
          <a:p>
            <a:pPr>
              <a:lnSpc>
                <a:spcPct val="90000"/>
              </a:lnSpc>
            </a:pPr>
            <a:r>
              <a:rPr lang="en-GB" sz="2400"/>
              <a:t>So far from the sun that it’s in perpetual darkness </a:t>
            </a:r>
          </a:p>
        </p:txBody>
      </p:sp>
      <p:pic>
        <p:nvPicPr>
          <p:cNvPr id="47120" name="Picture 16" descr="10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 r="50197"/>
          <a:stretch>
            <a:fillRect/>
          </a:stretch>
        </p:blipFill>
        <p:spPr>
          <a:xfrm>
            <a:off x="5435600" y="1844675"/>
            <a:ext cx="2514600" cy="3143250"/>
          </a:xfrm>
          <a:noFill/>
          <a:ln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Summary Slide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108075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sz="2400"/>
              <a:t>The solar system consists of the Sun; the nine planets, more than 130 satellites of the planets, a large number of small bodies</a:t>
            </a:r>
            <a:endParaRPr lang="en-GB" sz="2400">
              <a:solidFill>
                <a:schemeClr val="folHlink"/>
              </a:solidFill>
            </a:endParaRPr>
          </a:p>
        </p:txBody>
      </p:sp>
      <p:pic>
        <p:nvPicPr>
          <p:cNvPr id="75782" name="Picture 6" descr="11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619250" y="2924175"/>
            <a:ext cx="6265863" cy="3586163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What’s in the solar system?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GB" sz="2400"/>
              <a:t>the sun </a:t>
            </a:r>
          </a:p>
          <a:p>
            <a:pPr algn="ctr">
              <a:lnSpc>
                <a:spcPct val="90000"/>
              </a:lnSpc>
            </a:pPr>
            <a:r>
              <a:rPr lang="en-GB" sz="2400"/>
              <a:t>9 planets</a:t>
            </a:r>
          </a:p>
          <a:p>
            <a:pPr algn="ctr">
              <a:lnSpc>
                <a:spcPct val="90000"/>
              </a:lnSpc>
            </a:pPr>
            <a:r>
              <a:rPr lang="en-GB" sz="2400"/>
              <a:t>more than 130 satellites of the planets </a:t>
            </a:r>
          </a:p>
          <a:p>
            <a:pPr algn="ctr">
              <a:lnSpc>
                <a:spcPct val="90000"/>
              </a:lnSpc>
            </a:pPr>
            <a:r>
              <a:rPr lang="en-GB" sz="2400"/>
              <a:t>a large number of small bodies, such as comets and asteroids</a:t>
            </a:r>
          </a:p>
          <a:p>
            <a:pPr algn="ctr">
              <a:lnSpc>
                <a:spcPct val="90000"/>
              </a:lnSpc>
            </a:pPr>
            <a:r>
              <a:rPr lang="en-IE" sz="2400"/>
              <a:t>the interplanetary medium</a:t>
            </a:r>
            <a:endParaRPr lang="en-GB" sz="2400">
              <a:solidFill>
                <a:schemeClr val="folHlink"/>
              </a:solidFill>
            </a:endParaRPr>
          </a:p>
        </p:txBody>
      </p:sp>
      <p:pic>
        <p:nvPicPr>
          <p:cNvPr id="3081" name="Picture 9" descr="1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271713"/>
            <a:ext cx="4038600" cy="3181350"/>
          </a:xfr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Sun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4038600" cy="36750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By far the largest object in the solar system – more than 99.8% of the total mass </a:t>
            </a:r>
          </a:p>
          <a:p>
            <a:pPr>
              <a:lnSpc>
                <a:spcPct val="90000"/>
              </a:lnSpc>
            </a:pPr>
            <a:r>
              <a:rPr lang="en-GB" sz="2400"/>
              <a:t>Around 70% hydrogen and 28% helium</a:t>
            </a:r>
          </a:p>
          <a:p>
            <a:pPr>
              <a:lnSpc>
                <a:spcPct val="90000"/>
              </a:lnSpc>
            </a:pPr>
            <a:r>
              <a:rPr lang="en-GB" sz="2400"/>
              <a:t>Everything else (‘metals’) amounts to less than 2% </a:t>
            </a:r>
          </a:p>
          <a:p>
            <a:pPr>
              <a:lnSpc>
                <a:spcPct val="90000"/>
              </a:lnSpc>
            </a:pPr>
            <a:r>
              <a:rPr lang="en-GB" sz="2400"/>
              <a:t>Composition changes slowly over time hydrogen converts to helium in its core </a:t>
            </a:r>
          </a:p>
        </p:txBody>
      </p:sp>
      <p:pic>
        <p:nvPicPr>
          <p:cNvPr id="10250" name="Picture 10" descr="2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2852738"/>
            <a:ext cx="4038600" cy="3771900"/>
          </a:xfrm>
          <a:noFill/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2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Mercury</a:t>
            </a:r>
          </a:p>
        </p:txBody>
      </p:sp>
      <p:sp>
        <p:nvSpPr>
          <p:cNvPr id="12333" name="Rectangle 45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121150"/>
            <a:ext cx="8229600" cy="2403475"/>
          </a:xfrm>
        </p:spPr>
        <p:txBody>
          <a:bodyPr/>
          <a:lstStyle/>
          <a:p>
            <a:r>
              <a:rPr lang="en-GB" sz="2400"/>
              <a:t>Closest planet to the sun and the eighth largest</a:t>
            </a:r>
          </a:p>
          <a:p>
            <a:r>
              <a:rPr lang="en-GB" sz="2400"/>
              <a:t>Highly eccentric orbit – at its nearest point, it’s 46 million km from the sun, but at furthest it’s 70 million.</a:t>
            </a:r>
          </a:p>
          <a:p>
            <a:r>
              <a:rPr lang="en-GB" sz="2400"/>
              <a:t>Rotates three times in two of its years </a:t>
            </a:r>
          </a:p>
          <a:p>
            <a:endParaRPr lang="en-GB" sz="2400"/>
          </a:p>
        </p:txBody>
      </p:sp>
      <p:pic>
        <p:nvPicPr>
          <p:cNvPr id="12335" name="Picture 47" descr="3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24063" y="1600200"/>
            <a:ext cx="5094287" cy="2185988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Venus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773238"/>
            <a:ext cx="4038600" cy="4248150"/>
          </a:xfrm>
        </p:spPr>
        <p:txBody>
          <a:bodyPr/>
          <a:lstStyle/>
          <a:p>
            <a:r>
              <a:rPr lang="en-GB" sz="2400"/>
              <a:t>Second planet from the sun and the sixth largest </a:t>
            </a:r>
          </a:p>
          <a:p>
            <a:r>
              <a:rPr lang="en-GB" sz="2400"/>
              <a:t>Has the most circular orbit of all the planets</a:t>
            </a:r>
          </a:p>
          <a:p>
            <a:r>
              <a:rPr lang="en-GB" sz="2400"/>
              <a:t>Regarded as Earth's sister planet because it’s similar in size and composition</a:t>
            </a:r>
          </a:p>
          <a:p>
            <a:r>
              <a:rPr lang="en-IE" sz="2400"/>
              <a:t>Brightest star-like object in the sky</a:t>
            </a:r>
            <a:endParaRPr lang="en-GB" sz="2400"/>
          </a:p>
          <a:p>
            <a:endParaRPr lang="en-GB" sz="2400"/>
          </a:p>
        </p:txBody>
      </p:sp>
      <p:pic>
        <p:nvPicPr>
          <p:cNvPr id="28680" name="Picture 8" descr="4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700213"/>
            <a:ext cx="3886200" cy="4324350"/>
          </a:xfr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en-GB"/>
              <a:t>Earth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4292600"/>
            <a:ext cx="8229600" cy="1944688"/>
          </a:xfrm>
        </p:spPr>
        <p:txBody>
          <a:bodyPr/>
          <a:lstStyle/>
          <a:p>
            <a:r>
              <a:rPr lang="en-GB" sz="2400"/>
              <a:t>The third planet from the sun and the fifth largest</a:t>
            </a:r>
          </a:p>
          <a:p>
            <a:r>
              <a:rPr lang="en-GB" sz="2400"/>
              <a:t>The only planet known to harbour life </a:t>
            </a:r>
          </a:p>
          <a:p>
            <a:r>
              <a:rPr lang="en-GB" sz="2400"/>
              <a:t>A terrestrial planet, with a solid surface and an iron core</a:t>
            </a:r>
          </a:p>
          <a:p>
            <a:r>
              <a:rPr lang="en-GB" sz="2400"/>
              <a:t>One natural satellite, the moon</a:t>
            </a:r>
          </a:p>
          <a:p>
            <a:endParaRPr lang="en-GB" sz="2400"/>
          </a:p>
        </p:txBody>
      </p:sp>
      <p:pic>
        <p:nvPicPr>
          <p:cNvPr id="31752" name="Picture 8" descr="5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51063" y="1600200"/>
            <a:ext cx="4841875" cy="2185988"/>
          </a:xfr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Jupiter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/>
              <a:t>The fifth planet from the Sun and by far the largest, more than twice as big as all the other planets combined </a:t>
            </a:r>
          </a:p>
          <a:p>
            <a:r>
              <a:rPr lang="en-GB" sz="2400"/>
              <a:t>Known as the ‘wandering star’</a:t>
            </a:r>
          </a:p>
          <a:p>
            <a:r>
              <a:rPr lang="en-GB" sz="2400"/>
              <a:t>A gas planet: no solid surface, the gas simply gets denser with depth </a:t>
            </a:r>
          </a:p>
          <a:p>
            <a:r>
              <a:rPr lang="en-GB" sz="2400"/>
              <a:t>When looking at Jupiter, we see the tops of clouds high in their atmospheres </a:t>
            </a:r>
          </a:p>
          <a:p>
            <a:endParaRPr lang="en-GB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GB"/>
              <a:t>Mars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5288" y="4149725"/>
            <a:ext cx="8229600" cy="2089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The fourth planet from the sun and the seventh largest</a:t>
            </a:r>
          </a:p>
          <a:p>
            <a:pPr>
              <a:lnSpc>
                <a:spcPct val="90000"/>
              </a:lnSpc>
            </a:pPr>
            <a:r>
              <a:rPr lang="en-GB" sz="2400"/>
              <a:t>Though much smaller than Earth, its surface area is about the same as the land surface area of Earth</a:t>
            </a:r>
          </a:p>
          <a:p>
            <a:pPr>
              <a:lnSpc>
                <a:spcPct val="90000"/>
              </a:lnSpc>
            </a:pPr>
            <a:r>
              <a:rPr lang="en-GB" sz="2400"/>
              <a:t>The first spacecraft to visit Mars was Mariner 4 in 1965</a:t>
            </a:r>
          </a:p>
          <a:p>
            <a:pPr>
              <a:lnSpc>
                <a:spcPct val="90000"/>
              </a:lnSpc>
            </a:pPr>
            <a:r>
              <a:rPr lang="en-GB" sz="2400"/>
              <a:t>Called the ‘Red Planet’ and named after the god of war  </a:t>
            </a:r>
          </a:p>
        </p:txBody>
      </p:sp>
      <p:pic>
        <p:nvPicPr>
          <p:cNvPr id="35852" name="Picture 12" descr="6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73338" y="1600200"/>
            <a:ext cx="3997325" cy="2185988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GB"/>
              <a:t>Saturn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3789363"/>
            <a:ext cx="8229600" cy="23320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The sixth planet from the sun and the second largest</a:t>
            </a:r>
          </a:p>
          <a:p>
            <a:pPr>
              <a:lnSpc>
                <a:spcPct val="90000"/>
              </a:lnSpc>
            </a:pPr>
            <a:r>
              <a:rPr lang="en-GB" sz="2400"/>
              <a:t>Visibly flattened (oblate) when viewed through a small telescope – a result of its rapid rotation and fluid state </a:t>
            </a:r>
          </a:p>
          <a:p>
            <a:pPr>
              <a:lnSpc>
                <a:spcPct val="90000"/>
              </a:lnSpc>
            </a:pPr>
            <a:r>
              <a:rPr lang="en-GB" sz="2400"/>
              <a:t>The least dense of the planets – specific gravity (0.7) is less than that of water</a:t>
            </a:r>
          </a:p>
          <a:p>
            <a:pPr>
              <a:lnSpc>
                <a:spcPct val="90000"/>
              </a:lnSpc>
            </a:pPr>
            <a:r>
              <a:rPr lang="en-GB" sz="2400"/>
              <a:t>Has bands like Jupiter, but much fainter </a:t>
            </a:r>
          </a:p>
          <a:p>
            <a:pPr>
              <a:lnSpc>
                <a:spcPct val="90000"/>
              </a:lnSpc>
            </a:pPr>
            <a:endParaRPr lang="en-GB" sz="2400"/>
          </a:p>
        </p:txBody>
      </p:sp>
      <p:pic>
        <p:nvPicPr>
          <p:cNvPr id="39945" name="Picture 9" descr="7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5463" y="1600200"/>
            <a:ext cx="5553075" cy="2185988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</TotalTime>
  <Words>530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Default Design</vt:lpstr>
      <vt:lpstr>The Solar System</vt:lpstr>
      <vt:lpstr>What’s in the solar system?</vt:lpstr>
      <vt:lpstr>The Sun</vt:lpstr>
      <vt:lpstr>Mercury</vt:lpstr>
      <vt:lpstr>Venus</vt:lpstr>
      <vt:lpstr>Earth</vt:lpstr>
      <vt:lpstr>Jupiter</vt:lpstr>
      <vt:lpstr>Mars</vt:lpstr>
      <vt:lpstr>Saturn</vt:lpstr>
      <vt:lpstr>Uranus</vt:lpstr>
      <vt:lpstr>Neptune</vt:lpstr>
      <vt:lpstr>Pluto</vt:lpstr>
      <vt:lpstr>Summary Slide</vt:lpstr>
    </vt:vector>
  </TitlesOfParts>
  <Company>EPCO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Solar System</dc:title>
  <dc:creator>rmohr</dc:creator>
  <cp:lastModifiedBy>Windows User</cp:lastModifiedBy>
  <cp:revision>29</cp:revision>
  <dcterms:created xsi:type="dcterms:W3CDTF">2005-09-19T11:09:06Z</dcterms:created>
  <dcterms:modified xsi:type="dcterms:W3CDTF">2009-09-29T15:23:15Z</dcterms:modified>
</cp:coreProperties>
</file>