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6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1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06BA9E-B094-4A26-A9C7-6070C48C89F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36B95-7BC2-4FB8-862E-C4AAD9DC6FC2}" type="slidenum">
              <a:rPr lang="en-GB"/>
              <a:pPr/>
              <a:t>4</a:t>
            </a:fld>
            <a:endParaRPr lang="en-GB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CF3F2B-3785-4F7D-8C40-B34EDC0080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CB115-317A-473D-A53B-4EE9206071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7120-04B0-4ADB-AA26-43B4ADB308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691C42-C6A4-455E-968F-D162971764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BFABE5-C834-4876-B7A8-E72CDD4BF9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15B939-A0DB-4825-9E12-11B01D9C43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51C88-4889-4F28-9B85-B43C596940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10B304-33D7-4D8A-AD80-98B9A1A0C96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12E1882-3D19-4D19-A3FD-5EE0A7F3A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085E5B8-669C-45AA-8345-2D35B725E0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4C35D-F8A8-486A-9050-D340644B0F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30810A-029E-4D5C-8036-8DD22F830F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B174D7-74F1-4FA0-847B-CD69D5D177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B47A0D-7D20-42A1-8BD5-85BDA6D55D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5917845-2648-4D93-A8F6-2F15F2D868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Oakfield Castle</a:t>
            </a: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Restoration Project</a:t>
            </a:r>
            <a:endParaRPr lang="en-GB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Current state of castle</a:t>
            </a: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IE" sz="1800"/>
              <a:t>In urgent need of structural repair</a:t>
            </a:r>
          </a:p>
          <a:p>
            <a:pPr>
              <a:lnSpc>
                <a:spcPct val="80000"/>
              </a:lnSpc>
            </a:pPr>
            <a:r>
              <a:rPr lang="en-IE" sz="1800"/>
              <a:t>Superficially sound, but age and neglect have undermined integrity of main building</a:t>
            </a:r>
          </a:p>
          <a:p>
            <a:pPr>
              <a:lnSpc>
                <a:spcPct val="80000"/>
              </a:lnSpc>
            </a:pPr>
            <a:r>
              <a:rPr lang="en-IE" sz="1800"/>
              <a:t>Structural needs: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new roof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foundation strengthening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stairwell repair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new floors 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extensive work on the North Turret</a:t>
            </a:r>
          </a:p>
          <a:p>
            <a:pPr>
              <a:lnSpc>
                <a:spcPct val="80000"/>
              </a:lnSpc>
            </a:pPr>
            <a:r>
              <a:rPr lang="en-IE" sz="1800"/>
              <a:t>Also needs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rewiring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new plumbing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visitor centre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restaurant and shop </a:t>
            </a:r>
          </a:p>
          <a:p>
            <a:pPr lvl="1">
              <a:lnSpc>
                <a:spcPct val="80000"/>
              </a:lnSpc>
            </a:pPr>
            <a:r>
              <a:rPr lang="en-IE" sz="1600"/>
              <a:t>new toilet facilities</a:t>
            </a:r>
            <a:endParaRPr lang="en-GB" sz="16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History</a:t>
            </a:r>
            <a:endParaRPr lang="en-GB"/>
          </a:p>
        </p:txBody>
      </p:sp>
      <p:pic>
        <p:nvPicPr>
          <p:cNvPr id="5127" name="Picture 7" descr="cast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81087" y="2127250"/>
            <a:ext cx="3476625" cy="3476625"/>
          </a:xfrm>
          <a:noFill/>
          <a:ln/>
        </p:spPr>
      </p:pic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62475" y="1600200"/>
            <a:ext cx="4186238" cy="4637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sz="2000"/>
              <a:t>Built circa 1680</a:t>
            </a:r>
          </a:p>
          <a:p>
            <a:pPr>
              <a:lnSpc>
                <a:spcPct val="90000"/>
              </a:lnSpc>
            </a:pPr>
            <a:r>
              <a:rPr lang="en-IE" sz="2000"/>
              <a:t>Centre of local life until 1820s</a:t>
            </a:r>
          </a:p>
          <a:p>
            <a:pPr>
              <a:lnSpc>
                <a:spcPct val="90000"/>
              </a:lnSpc>
            </a:pPr>
            <a:r>
              <a:rPr lang="en-IE" sz="2000"/>
              <a:t>Sold in 1848 to Lord Cavendish</a:t>
            </a:r>
          </a:p>
          <a:p>
            <a:pPr>
              <a:lnSpc>
                <a:spcPct val="90000"/>
              </a:lnSpc>
            </a:pPr>
            <a:r>
              <a:rPr lang="en-IE" sz="2000"/>
              <a:t>Listed in 1962</a:t>
            </a:r>
          </a:p>
          <a:p>
            <a:pPr>
              <a:lnSpc>
                <a:spcPct val="90000"/>
              </a:lnSpc>
            </a:pPr>
            <a:r>
              <a:rPr lang="en-IE" sz="2000"/>
              <a:t>Last heir dies in 1978</a:t>
            </a:r>
          </a:p>
          <a:p>
            <a:pPr>
              <a:lnSpc>
                <a:spcPct val="90000"/>
              </a:lnSpc>
            </a:pPr>
            <a:r>
              <a:rPr lang="en-IE" sz="2000"/>
              <a:t>Building unused since 1986</a:t>
            </a:r>
          </a:p>
          <a:p>
            <a:pPr>
              <a:lnSpc>
                <a:spcPct val="90000"/>
              </a:lnSpc>
            </a:pPr>
            <a:r>
              <a:rPr lang="en-IE" sz="2000"/>
              <a:t>Huge potential</a:t>
            </a:r>
          </a:p>
          <a:p>
            <a:pPr>
              <a:lnSpc>
                <a:spcPct val="90000"/>
              </a:lnSpc>
            </a:pPr>
            <a:r>
              <a:rPr lang="en-IE" sz="2000"/>
              <a:t>Needs extensive restoration</a:t>
            </a:r>
            <a:endParaRPr lang="en-GB" sz="20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Proposed action</a:t>
            </a:r>
            <a:endParaRPr lang="en-GB"/>
          </a:p>
        </p:txBody>
      </p:sp>
      <p:pic>
        <p:nvPicPr>
          <p:cNvPr id="7175" name="Picture 7" descr="castle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04900" y="2093912"/>
            <a:ext cx="3429000" cy="3543300"/>
          </a:xfrm>
          <a:noFill/>
          <a:ln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916113"/>
            <a:ext cx="3814762" cy="4060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IE" sz="1600"/>
              <a:t>Strengthen structural integrity</a:t>
            </a:r>
          </a:p>
          <a:p>
            <a:pPr>
              <a:lnSpc>
                <a:spcPct val="80000"/>
              </a:lnSpc>
            </a:pPr>
            <a:r>
              <a:rPr lang="en-IE" sz="1600"/>
              <a:t>Repair interior load-bearing walls</a:t>
            </a:r>
          </a:p>
          <a:p>
            <a:pPr>
              <a:lnSpc>
                <a:spcPct val="80000"/>
              </a:lnSpc>
            </a:pPr>
            <a:r>
              <a:rPr lang="en-IE" sz="1600"/>
              <a:t>Strengthen foundations</a:t>
            </a:r>
          </a:p>
          <a:p>
            <a:pPr>
              <a:lnSpc>
                <a:spcPct val="80000"/>
              </a:lnSpc>
            </a:pPr>
            <a:r>
              <a:rPr lang="en-IE" sz="1600"/>
              <a:t>Apply damp proofing</a:t>
            </a:r>
          </a:p>
          <a:p>
            <a:pPr>
              <a:lnSpc>
                <a:spcPct val="80000"/>
              </a:lnSpc>
            </a:pPr>
            <a:r>
              <a:rPr lang="en-IE" sz="1600"/>
              <a:t>Rebuild stairwell</a:t>
            </a:r>
          </a:p>
          <a:p>
            <a:pPr>
              <a:lnSpc>
                <a:spcPct val="80000"/>
              </a:lnSpc>
            </a:pPr>
            <a:r>
              <a:rPr lang="en-IE" sz="1600"/>
              <a:t>Repair North Tower</a:t>
            </a:r>
          </a:p>
          <a:p>
            <a:pPr>
              <a:lnSpc>
                <a:spcPct val="80000"/>
              </a:lnSpc>
            </a:pPr>
            <a:r>
              <a:rPr lang="en-IE" sz="1600"/>
              <a:t>Refit interior</a:t>
            </a:r>
          </a:p>
          <a:p>
            <a:pPr>
              <a:lnSpc>
                <a:spcPct val="80000"/>
              </a:lnSpc>
            </a:pPr>
            <a:r>
              <a:rPr lang="en-IE" sz="1600"/>
              <a:t>Upgrade electrical wiring and plumbing</a:t>
            </a:r>
          </a:p>
          <a:p>
            <a:pPr>
              <a:lnSpc>
                <a:spcPct val="80000"/>
              </a:lnSpc>
            </a:pPr>
            <a:r>
              <a:rPr lang="en-IE" sz="1600"/>
              <a:t>Repair floors</a:t>
            </a:r>
          </a:p>
          <a:p>
            <a:pPr>
              <a:lnSpc>
                <a:spcPct val="80000"/>
              </a:lnSpc>
            </a:pPr>
            <a:r>
              <a:rPr lang="en-IE" sz="1600"/>
              <a:t>Add visitor facilities:</a:t>
            </a:r>
          </a:p>
          <a:p>
            <a:pPr lvl="1">
              <a:lnSpc>
                <a:spcPct val="80000"/>
              </a:lnSpc>
            </a:pPr>
            <a:r>
              <a:rPr lang="en-IE" sz="1500"/>
              <a:t>Restaurant</a:t>
            </a:r>
          </a:p>
          <a:p>
            <a:pPr lvl="1">
              <a:lnSpc>
                <a:spcPct val="80000"/>
              </a:lnSpc>
            </a:pPr>
            <a:r>
              <a:rPr lang="en-IE" sz="1500"/>
              <a:t>Shop</a:t>
            </a:r>
          </a:p>
          <a:p>
            <a:pPr lvl="1">
              <a:lnSpc>
                <a:spcPct val="80000"/>
              </a:lnSpc>
            </a:pPr>
            <a:r>
              <a:rPr lang="en-IE" sz="1500"/>
              <a:t>Visitor centre</a:t>
            </a:r>
          </a:p>
          <a:p>
            <a:pPr lvl="1">
              <a:lnSpc>
                <a:spcPct val="80000"/>
              </a:lnSpc>
            </a:pPr>
            <a:r>
              <a:rPr lang="en-IE" sz="1500"/>
              <a:t>Toilets</a:t>
            </a:r>
            <a:endParaRPr lang="en-GB" sz="15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Close-up of repair work</a:t>
            </a:r>
            <a:endParaRPr lang="en-GB"/>
          </a:p>
        </p:txBody>
      </p:sp>
      <p:pic>
        <p:nvPicPr>
          <p:cNvPr id="13348" name="Picture 36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412875"/>
            <a:ext cx="1752600" cy="1285875"/>
          </a:xfrm>
          <a:prstGeom prst="rect">
            <a:avLst/>
          </a:prstGeom>
          <a:noFill/>
        </p:spPr>
      </p:pic>
      <p:pic>
        <p:nvPicPr>
          <p:cNvPr id="13349" name="Picture 37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852738"/>
            <a:ext cx="2343150" cy="1771650"/>
          </a:xfrm>
          <a:prstGeom prst="rect">
            <a:avLst/>
          </a:prstGeom>
          <a:noFill/>
        </p:spPr>
      </p:pic>
      <p:pic>
        <p:nvPicPr>
          <p:cNvPr id="13350" name="Picture 38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724400"/>
            <a:ext cx="2343150" cy="1809750"/>
          </a:xfrm>
          <a:prstGeom prst="rect">
            <a:avLst/>
          </a:prstGeom>
          <a:noFill/>
        </p:spPr>
      </p:pic>
      <p:pic>
        <p:nvPicPr>
          <p:cNvPr id="13351" name="Picture 39" descr="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557338"/>
            <a:ext cx="1724025" cy="1362075"/>
          </a:xfrm>
          <a:prstGeom prst="rect">
            <a:avLst/>
          </a:prstGeom>
          <a:noFill/>
        </p:spPr>
      </p:pic>
      <p:pic>
        <p:nvPicPr>
          <p:cNvPr id="13352" name="Picture 40" descr="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3068638"/>
            <a:ext cx="2324100" cy="1771650"/>
          </a:xfrm>
          <a:prstGeom prst="rect">
            <a:avLst/>
          </a:prstGeom>
          <a:noFill/>
        </p:spPr>
      </p:pic>
      <p:pic>
        <p:nvPicPr>
          <p:cNvPr id="13353" name="Picture 41" descr="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4941888"/>
            <a:ext cx="2324100" cy="1762125"/>
          </a:xfrm>
          <a:prstGeom prst="rect">
            <a:avLst/>
          </a:prstGeom>
          <a:noFill/>
        </p:spPr>
      </p:pic>
      <p:sp>
        <p:nvSpPr>
          <p:cNvPr id="20" name="Pentagon 19"/>
          <p:cNvSpPr/>
          <p:nvPr/>
        </p:nvSpPr>
        <p:spPr>
          <a:xfrm flipH="1">
            <a:off x="3071802" y="3357562"/>
            <a:ext cx="2428892" cy="357190"/>
          </a:xfrm>
          <a:prstGeom prst="homePlate">
            <a:avLst/>
          </a:prstGeom>
          <a:ln w="1905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Repair stairwells</a:t>
            </a:r>
          </a:p>
        </p:txBody>
      </p:sp>
      <p:sp>
        <p:nvSpPr>
          <p:cNvPr id="21" name="Pentagon 20"/>
          <p:cNvSpPr/>
          <p:nvPr/>
        </p:nvSpPr>
        <p:spPr>
          <a:xfrm flipH="1">
            <a:off x="2428860" y="1928802"/>
            <a:ext cx="2428892" cy="357190"/>
          </a:xfrm>
          <a:prstGeom prst="homePlate">
            <a:avLst/>
          </a:prstGeom>
          <a:ln w="1905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Repair architrave</a:t>
            </a:r>
            <a:endParaRPr lang="en-GB" sz="1800" dirty="0"/>
          </a:p>
        </p:txBody>
      </p:sp>
      <p:sp>
        <p:nvSpPr>
          <p:cNvPr id="22" name="Pentagon 21"/>
          <p:cNvSpPr/>
          <p:nvPr/>
        </p:nvSpPr>
        <p:spPr>
          <a:xfrm>
            <a:off x="3714744" y="4214818"/>
            <a:ext cx="2571768" cy="357190"/>
          </a:xfrm>
          <a:prstGeom prst="homePlate">
            <a:avLst/>
          </a:prstGeom>
          <a:ln w="1905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Garden restoration</a:t>
            </a:r>
          </a:p>
        </p:txBody>
      </p:sp>
      <p:sp>
        <p:nvSpPr>
          <p:cNvPr id="23" name="Pentagon 22"/>
          <p:cNvSpPr/>
          <p:nvPr/>
        </p:nvSpPr>
        <p:spPr>
          <a:xfrm flipH="1">
            <a:off x="3071802" y="5286388"/>
            <a:ext cx="2428892" cy="357190"/>
          </a:xfrm>
          <a:prstGeom prst="homePlate">
            <a:avLst/>
          </a:prstGeom>
          <a:ln w="1905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Structural repairs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Costing details</a:t>
            </a: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IE" sz="2400"/>
              <a:t>Roof: £125,000 </a:t>
            </a:r>
          </a:p>
          <a:p>
            <a:pPr>
              <a:lnSpc>
                <a:spcPct val="80000"/>
              </a:lnSpc>
            </a:pPr>
            <a:r>
              <a:rPr lang="en-IE" sz="2400"/>
              <a:t>North Tower: £75,000</a:t>
            </a:r>
          </a:p>
          <a:p>
            <a:pPr>
              <a:lnSpc>
                <a:spcPct val="80000"/>
              </a:lnSpc>
            </a:pPr>
            <a:r>
              <a:rPr lang="en-IE" sz="2400"/>
              <a:t>Foundations: £155,000</a:t>
            </a:r>
          </a:p>
          <a:p>
            <a:pPr>
              <a:lnSpc>
                <a:spcPct val="80000"/>
              </a:lnSpc>
            </a:pPr>
            <a:r>
              <a:rPr lang="en-IE" sz="2400"/>
              <a:t>Interior: £100,000</a:t>
            </a:r>
          </a:p>
          <a:p>
            <a:pPr>
              <a:lnSpc>
                <a:spcPct val="80000"/>
              </a:lnSpc>
            </a:pPr>
            <a:r>
              <a:rPr lang="en-IE" sz="2400"/>
              <a:t>Stairwells: £85,000</a:t>
            </a:r>
          </a:p>
          <a:p>
            <a:pPr>
              <a:lnSpc>
                <a:spcPct val="80000"/>
              </a:lnSpc>
            </a:pPr>
            <a:r>
              <a:rPr lang="en-IE" sz="2400"/>
              <a:t>Flooring: £55,000</a:t>
            </a:r>
          </a:p>
          <a:p>
            <a:pPr>
              <a:lnSpc>
                <a:spcPct val="80000"/>
              </a:lnSpc>
            </a:pPr>
            <a:r>
              <a:rPr lang="en-IE" sz="2400"/>
              <a:t>Visitor facilities: £185,000</a:t>
            </a:r>
          </a:p>
          <a:p>
            <a:pPr>
              <a:lnSpc>
                <a:spcPct val="80000"/>
              </a:lnSpc>
            </a:pPr>
            <a:r>
              <a:rPr lang="en-IE" sz="2400"/>
              <a:t>Wiring and plumbing: £50,000</a:t>
            </a:r>
          </a:p>
          <a:p>
            <a:pPr>
              <a:lnSpc>
                <a:spcPct val="80000"/>
              </a:lnSpc>
            </a:pPr>
            <a:r>
              <a:rPr lang="en-IE" sz="2400"/>
              <a:t>Garden: £65,000</a:t>
            </a:r>
          </a:p>
          <a:p>
            <a:pPr>
              <a:lnSpc>
                <a:spcPct val="80000"/>
              </a:lnSpc>
            </a:pPr>
            <a:r>
              <a:rPr lang="en-IE" sz="2400" b="1"/>
              <a:t>Total: £910,000</a:t>
            </a:r>
          </a:p>
          <a:p>
            <a:pPr>
              <a:lnSpc>
                <a:spcPct val="80000"/>
              </a:lnSpc>
            </a:pPr>
            <a:endParaRPr lang="en-GB" sz="24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Projected turnover</a:t>
            </a:r>
            <a:endParaRPr lang="en-GB"/>
          </a:p>
        </p:txBody>
      </p:sp>
      <p:sp>
        <p:nvSpPr>
          <p:cNvPr id="6" name="Chart Placeholder 5"/>
          <p:cNvSpPr>
            <a:spLocks noGrp="1"/>
          </p:cNvSpPr>
          <p:nvPr>
            <p:ph type="chart" idx="1"/>
          </p:nvPr>
        </p:nvSpPr>
        <p:spPr/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Restoration committee</a:t>
            </a:r>
            <a:endParaRPr lang="en-GB"/>
          </a:p>
        </p:txBody>
      </p:sp>
      <p:sp>
        <p:nvSpPr>
          <p:cNvPr id="30743" name="Rectangle 23"/>
          <p:cNvSpPr>
            <a:spLocks noGrp="1" noChangeArrowheads="1" noTextEdit="1"/>
          </p:cNvSpPr>
          <p:nvPr>
            <p:ph type="dgm" idx="1"/>
          </p:nvPr>
        </p:nvSpPr>
        <p:spPr/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965</TotalTime>
  <Words>190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Foundry</vt:lpstr>
      <vt:lpstr>Oakfield Castle</vt:lpstr>
      <vt:lpstr>Current state of castle</vt:lpstr>
      <vt:lpstr>History</vt:lpstr>
      <vt:lpstr>Proposed action</vt:lpstr>
      <vt:lpstr>Close-up of repair work</vt:lpstr>
      <vt:lpstr>Costing details</vt:lpstr>
      <vt:lpstr>Projected turnover</vt:lpstr>
      <vt:lpstr>Restoration committee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ftownsend</dc:creator>
  <cp:lastModifiedBy>Windows User</cp:lastModifiedBy>
  <cp:revision>38</cp:revision>
  <dcterms:created xsi:type="dcterms:W3CDTF">2005-09-29T10:30:58Z</dcterms:created>
  <dcterms:modified xsi:type="dcterms:W3CDTF">2009-09-30T13:09:59Z</dcterms:modified>
</cp:coreProperties>
</file>