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02" autoAdjust="0"/>
    <p:restoredTop sz="94660"/>
  </p:normalViewPr>
  <p:slideViewPr>
    <p:cSldViewPr>
      <p:cViewPr varScale="1">
        <p:scale>
          <a:sx n="69" d="100"/>
          <a:sy n="69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3EAEA-1441-4519-ACDD-F3AD9FD1EB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C129C-FB29-4ED2-87C9-5D2DCC5D77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5DB5D-D9F2-4F67-83B7-D7FD830FAB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475B2C-293E-4FE0-AF5D-444A39B7B9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DB017-A0B4-43B7-AB12-DA729979C3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568B6-8EC6-4D1D-9A78-FD22A820DA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5994D-5BA6-456E-8E8A-D2D2B56F1E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6FD26-2783-46C1-8A03-7D183F368A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EBC1-7C8E-40DC-99D8-AFF5949800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0F4B4-36B9-45C4-9076-BA5B8DDCE0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61194-FDB5-4838-BFFB-CAC30907F3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7BCD9-3EFD-4A3B-BBED-DFC9DD7589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91B656-8D03-4587-87B0-B73EB5014D3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Cloud Types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Recognizing and appreciating Nature’s water carriers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Low Level: </a:t>
            </a:r>
            <a:r>
              <a:rPr lang="en-GB"/>
              <a:t>Cumulus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Puffy white clouds that drift across the sky on a bright summer day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Small and scattered, they’re a sign of fine weather</a:t>
            </a:r>
            <a:endParaRPr lang="en-GB" sz="2000"/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Clouds form in columns of rising air above ground that is being heated strongly by the sun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As it rises it cools, and the water vapour condenses onto particles of matter called condensation nuclei</a:t>
            </a:r>
            <a:endParaRPr lang="en-GB" sz="2000"/>
          </a:p>
        </p:txBody>
      </p:sp>
      <p:pic>
        <p:nvPicPr>
          <p:cNvPr id="10247" name="Picture 7" descr="cumulus 1 8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</p:spPr>
      </p:pic>
      <p:pic>
        <p:nvPicPr>
          <p:cNvPr id="10248" name="Picture 8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Low Level: </a:t>
            </a:r>
            <a:r>
              <a:rPr lang="en-GB"/>
              <a:t>Stratus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Forms in stable air, which has little or no turbulence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If it forms in air lifting over hills or along a front, it may be followed by rain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Can also form at night when moist air moves over land that is cooling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Base height is normally in the lowest 2,000 ft (600 m) of the atmosphere</a:t>
            </a:r>
            <a:r>
              <a:rPr lang="en-GB" sz="2000"/>
              <a:t> </a:t>
            </a:r>
          </a:p>
        </p:txBody>
      </p:sp>
      <p:pic>
        <p:nvPicPr>
          <p:cNvPr id="11275" name="Picture 11" descr="strat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586038"/>
            <a:ext cx="3810000" cy="2552700"/>
          </a:xfrm>
          <a:noFill/>
          <a:ln/>
        </p:spPr>
      </p:pic>
      <p:pic>
        <p:nvPicPr>
          <p:cNvPr id="11276" name="Picture 12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Low Level: </a:t>
            </a:r>
            <a:r>
              <a:rPr lang="en-GB"/>
              <a:t>Stratocumulus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Grey, white, or a mixture of both, usually with some darker patches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Can look threatening, but unless it’s very thick usually only drizzle or light rain falls from it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Formed when warm, moist air mixes with drier, cooler air and the mixture is moving beneath warmer, lighter air above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Base is typically at 1,000-7,000 ft (300-2,000 m)</a:t>
            </a:r>
            <a:r>
              <a:rPr lang="en-GB" sz="2000"/>
              <a:t> </a:t>
            </a:r>
          </a:p>
        </p:txBody>
      </p:sp>
      <p:pic>
        <p:nvPicPr>
          <p:cNvPr id="12293" name="Picture 5" descr="stratocumulus01lar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473325"/>
            <a:ext cx="4038600" cy="2779713"/>
          </a:xfrm>
          <a:noFill/>
          <a:ln/>
        </p:spPr>
      </p:pic>
      <p:pic>
        <p:nvPicPr>
          <p:cNvPr id="12294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-180975" y="4797425"/>
            <a:ext cx="9324975" cy="2087563"/>
            <a:chOff x="-114" y="2891"/>
            <a:chExt cx="5874" cy="1429"/>
          </a:xfrm>
        </p:grpSpPr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-114" y="2891"/>
              <a:ext cx="5874" cy="1429"/>
            </a:xfrm>
            <a:custGeom>
              <a:avLst/>
              <a:gdLst/>
              <a:ahLst/>
              <a:cxnLst>
                <a:cxn ang="0">
                  <a:pos x="139" y="18"/>
                </a:cxn>
                <a:cxn ang="0">
                  <a:pos x="351" y="99"/>
                </a:cxn>
                <a:cxn ang="0">
                  <a:pos x="412" y="139"/>
                </a:cxn>
                <a:cxn ang="0">
                  <a:pos x="796" y="230"/>
                </a:cxn>
                <a:cxn ang="0">
                  <a:pos x="958" y="260"/>
                </a:cxn>
                <a:cxn ang="0">
                  <a:pos x="1160" y="281"/>
                </a:cxn>
                <a:cxn ang="0">
                  <a:pos x="2059" y="270"/>
                </a:cxn>
                <a:cxn ang="0">
                  <a:pos x="2190" y="301"/>
                </a:cxn>
                <a:cxn ang="0">
                  <a:pos x="2686" y="270"/>
                </a:cxn>
                <a:cxn ang="0">
                  <a:pos x="2817" y="240"/>
                </a:cxn>
                <a:cxn ang="0">
                  <a:pos x="3191" y="291"/>
                </a:cxn>
                <a:cxn ang="0">
                  <a:pos x="3312" y="311"/>
                </a:cxn>
                <a:cxn ang="0">
                  <a:pos x="3373" y="331"/>
                </a:cxn>
                <a:cxn ang="0">
                  <a:pos x="3514" y="351"/>
                </a:cxn>
                <a:cxn ang="0">
                  <a:pos x="3797" y="341"/>
                </a:cxn>
                <a:cxn ang="0">
                  <a:pos x="4040" y="291"/>
                </a:cxn>
                <a:cxn ang="0">
                  <a:pos x="4323" y="270"/>
                </a:cxn>
                <a:cxn ang="0">
                  <a:pos x="4464" y="311"/>
                </a:cxn>
                <a:cxn ang="0">
                  <a:pos x="4504" y="321"/>
                </a:cxn>
                <a:cxn ang="0">
                  <a:pos x="4545" y="331"/>
                </a:cxn>
                <a:cxn ang="0">
                  <a:pos x="4737" y="311"/>
                </a:cxn>
                <a:cxn ang="0">
                  <a:pos x="4798" y="291"/>
                </a:cxn>
                <a:cxn ang="0">
                  <a:pos x="4828" y="281"/>
                </a:cxn>
                <a:cxn ang="0">
                  <a:pos x="4969" y="230"/>
                </a:cxn>
                <a:cxn ang="0">
                  <a:pos x="5010" y="210"/>
                </a:cxn>
                <a:cxn ang="0">
                  <a:pos x="5040" y="200"/>
                </a:cxn>
                <a:cxn ang="0">
                  <a:pos x="5192" y="200"/>
                </a:cxn>
                <a:cxn ang="0">
                  <a:pos x="5363" y="210"/>
                </a:cxn>
                <a:cxn ang="0">
                  <a:pos x="5525" y="210"/>
                </a:cxn>
                <a:cxn ang="0">
                  <a:pos x="5586" y="190"/>
                </a:cxn>
                <a:cxn ang="0">
                  <a:pos x="5717" y="139"/>
                </a:cxn>
                <a:cxn ang="0">
                  <a:pos x="5960" y="58"/>
                </a:cxn>
                <a:cxn ang="0">
                  <a:pos x="5889" y="361"/>
                </a:cxn>
                <a:cxn ang="0">
                  <a:pos x="5889" y="937"/>
                </a:cxn>
                <a:cxn ang="0">
                  <a:pos x="5879" y="1200"/>
                </a:cxn>
                <a:cxn ang="0">
                  <a:pos x="5454" y="1210"/>
                </a:cxn>
                <a:cxn ang="0">
                  <a:pos x="5141" y="1241"/>
                </a:cxn>
                <a:cxn ang="0">
                  <a:pos x="3544" y="1160"/>
                </a:cxn>
                <a:cxn ang="0">
                  <a:pos x="2059" y="1150"/>
                </a:cxn>
                <a:cxn ang="0">
                  <a:pos x="735" y="1200"/>
                </a:cxn>
                <a:cxn ang="0">
                  <a:pos x="159" y="1049"/>
                </a:cxn>
                <a:cxn ang="0">
                  <a:pos x="109" y="210"/>
                </a:cxn>
                <a:cxn ang="0">
                  <a:pos x="119" y="38"/>
                </a:cxn>
                <a:cxn ang="0">
                  <a:pos x="139" y="18"/>
                </a:cxn>
              </a:cxnLst>
              <a:rect l="0" t="0" r="r" b="b"/>
              <a:pathLst>
                <a:path w="5960" h="1366">
                  <a:moveTo>
                    <a:pt x="139" y="18"/>
                  </a:moveTo>
                  <a:cubicBezTo>
                    <a:pt x="213" y="42"/>
                    <a:pt x="279" y="74"/>
                    <a:pt x="351" y="99"/>
                  </a:cubicBezTo>
                  <a:cubicBezTo>
                    <a:pt x="374" y="107"/>
                    <a:pt x="389" y="131"/>
                    <a:pt x="412" y="139"/>
                  </a:cubicBezTo>
                  <a:cubicBezTo>
                    <a:pt x="542" y="182"/>
                    <a:pt x="658" y="218"/>
                    <a:pt x="796" y="230"/>
                  </a:cubicBezTo>
                  <a:cubicBezTo>
                    <a:pt x="847" y="247"/>
                    <a:pt x="904" y="253"/>
                    <a:pt x="958" y="260"/>
                  </a:cubicBezTo>
                  <a:cubicBezTo>
                    <a:pt x="1025" y="268"/>
                    <a:pt x="1160" y="281"/>
                    <a:pt x="1160" y="281"/>
                  </a:cubicBezTo>
                  <a:cubicBezTo>
                    <a:pt x="1460" y="267"/>
                    <a:pt x="1759" y="254"/>
                    <a:pt x="2059" y="270"/>
                  </a:cubicBezTo>
                  <a:cubicBezTo>
                    <a:pt x="2103" y="282"/>
                    <a:pt x="2147" y="287"/>
                    <a:pt x="2190" y="301"/>
                  </a:cubicBezTo>
                  <a:cubicBezTo>
                    <a:pt x="2368" y="294"/>
                    <a:pt x="2512" y="281"/>
                    <a:pt x="2686" y="270"/>
                  </a:cubicBezTo>
                  <a:cubicBezTo>
                    <a:pt x="2729" y="256"/>
                    <a:pt x="2774" y="254"/>
                    <a:pt x="2817" y="240"/>
                  </a:cubicBezTo>
                  <a:cubicBezTo>
                    <a:pt x="2942" y="254"/>
                    <a:pt x="3066" y="274"/>
                    <a:pt x="3191" y="291"/>
                  </a:cubicBezTo>
                  <a:cubicBezTo>
                    <a:pt x="3232" y="296"/>
                    <a:pt x="3312" y="311"/>
                    <a:pt x="3312" y="311"/>
                  </a:cubicBezTo>
                  <a:cubicBezTo>
                    <a:pt x="3332" y="318"/>
                    <a:pt x="3352" y="328"/>
                    <a:pt x="3373" y="331"/>
                  </a:cubicBezTo>
                  <a:cubicBezTo>
                    <a:pt x="3420" y="338"/>
                    <a:pt x="3514" y="351"/>
                    <a:pt x="3514" y="351"/>
                  </a:cubicBezTo>
                  <a:cubicBezTo>
                    <a:pt x="3608" y="348"/>
                    <a:pt x="3703" y="347"/>
                    <a:pt x="3797" y="341"/>
                  </a:cubicBezTo>
                  <a:cubicBezTo>
                    <a:pt x="3877" y="336"/>
                    <a:pt x="3958" y="298"/>
                    <a:pt x="4040" y="291"/>
                  </a:cubicBezTo>
                  <a:cubicBezTo>
                    <a:pt x="4134" y="283"/>
                    <a:pt x="4323" y="270"/>
                    <a:pt x="4323" y="270"/>
                  </a:cubicBezTo>
                  <a:cubicBezTo>
                    <a:pt x="4410" y="300"/>
                    <a:pt x="4361" y="286"/>
                    <a:pt x="4464" y="311"/>
                  </a:cubicBezTo>
                  <a:cubicBezTo>
                    <a:pt x="4477" y="314"/>
                    <a:pt x="4491" y="318"/>
                    <a:pt x="4504" y="321"/>
                  </a:cubicBezTo>
                  <a:cubicBezTo>
                    <a:pt x="4518" y="324"/>
                    <a:pt x="4545" y="331"/>
                    <a:pt x="4545" y="331"/>
                  </a:cubicBezTo>
                  <a:cubicBezTo>
                    <a:pt x="4589" y="328"/>
                    <a:pt x="4683" y="324"/>
                    <a:pt x="4737" y="311"/>
                  </a:cubicBezTo>
                  <a:cubicBezTo>
                    <a:pt x="4758" y="306"/>
                    <a:pt x="4778" y="298"/>
                    <a:pt x="4798" y="291"/>
                  </a:cubicBezTo>
                  <a:cubicBezTo>
                    <a:pt x="4808" y="288"/>
                    <a:pt x="4828" y="281"/>
                    <a:pt x="4828" y="281"/>
                  </a:cubicBezTo>
                  <a:cubicBezTo>
                    <a:pt x="4872" y="250"/>
                    <a:pt x="4920" y="248"/>
                    <a:pt x="4969" y="230"/>
                  </a:cubicBezTo>
                  <a:cubicBezTo>
                    <a:pt x="4983" y="225"/>
                    <a:pt x="4996" y="216"/>
                    <a:pt x="5010" y="210"/>
                  </a:cubicBezTo>
                  <a:cubicBezTo>
                    <a:pt x="5020" y="206"/>
                    <a:pt x="5030" y="203"/>
                    <a:pt x="5040" y="200"/>
                  </a:cubicBezTo>
                  <a:cubicBezTo>
                    <a:pt x="5155" y="223"/>
                    <a:pt x="5014" y="200"/>
                    <a:pt x="5192" y="200"/>
                  </a:cubicBezTo>
                  <a:cubicBezTo>
                    <a:pt x="5249" y="200"/>
                    <a:pt x="5306" y="207"/>
                    <a:pt x="5363" y="210"/>
                  </a:cubicBezTo>
                  <a:cubicBezTo>
                    <a:pt x="5443" y="220"/>
                    <a:pt x="5445" y="227"/>
                    <a:pt x="5525" y="210"/>
                  </a:cubicBezTo>
                  <a:cubicBezTo>
                    <a:pt x="5546" y="206"/>
                    <a:pt x="5586" y="190"/>
                    <a:pt x="5586" y="190"/>
                  </a:cubicBezTo>
                  <a:cubicBezTo>
                    <a:pt x="5632" y="158"/>
                    <a:pt x="5661" y="148"/>
                    <a:pt x="5717" y="139"/>
                  </a:cubicBezTo>
                  <a:cubicBezTo>
                    <a:pt x="5793" y="94"/>
                    <a:pt x="5877" y="85"/>
                    <a:pt x="5960" y="58"/>
                  </a:cubicBezTo>
                  <a:cubicBezTo>
                    <a:pt x="5890" y="125"/>
                    <a:pt x="5900" y="275"/>
                    <a:pt x="5889" y="361"/>
                  </a:cubicBezTo>
                  <a:cubicBezTo>
                    <a:pt x="5902" y="715"/>
                    <a:pt x="5902" y="552"/>
                    <a:pt x="5889" y="937"/>
                  </a:cubicBezTo>
                  <a:cubicBezTo>
                    <a:pt x="5886" y="1025"/>
                    <a:pt x="5953" y="1153"/>
                    <a:pt x="5879" y="1200"/>
                  </a:cubicBezTo>
                  <a:cubicBezTo>
                    <a:pt x="5759" y="1275"/>
                    <a:pt x="5596" y="1207"/>
                    <a:pt x="5454" y="1210"/>
                  </a:cubicBezTo>
                  <a:cubicBezTo>
                    <a:pt x="5350" y="1225"/>
                    <a:pt x="5245" y="1230"/>
                    <a:pt x="5141" y="1241"/>
                  </a:cubicBezTo>
                  <a:cubicBezTo>
                    <a:pt x="4606" y="1230"/>
                    <a:pt x="4078" y="1180"/>
                    <a:pt x="3544" y="1160"/>
                  </a:cubicBezTo>
                  <a:cubicBezTo>
                    <a:pt x="3085" y="1103"/>
                    <a:pt x="2497" y="1145"/>
                    <a:pt x="2059" y="1150"/>
                  </a:cubicBezTo>
                  <a:cubicBezTo>
                    <a:pt x="1618" y="1162"/>
                    <a:pt x="1176" y="1184"/>
                    <a:pt x="735" y="1200"/>
                  </a:cubicBezTo>
                  <a:cubicBezTo>
                    <a:pt x="0" y="1176"/>
                    <a:pt x="106" y="1366"/>
                    <a:pt x="159" y="1049"/>
                  </a:cubicBezTo>
                  <a:cubicBezTo>
                    <a:pt x="138" y="770"/>
                    <a:pt x="132" y="490"/>
                    <a:pt x="109" y="210"/>
                  </a:cubicBezTo>
                  <a:cubicBezTo>
                    <a:pt x="112" y="153"/>
                    <a:pt x="107" y="94"/>
                    <a:pt x="119" y="38"/>
                  </a:cubicBezTo>
                  <a:cubicBezTo>
                    <a:pt x="127" y="0"/>
                    <a:pt x="168" y="47"/>
                    <a:pt x="139" y="18"/>
                  </a:cubicBezTo>
                  <a:close/>
                </a:path>
              </a:pathLst>
            </a:cu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0" y="3141"/>
              <a:ext cx="204" cy="1179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158" y="3884"/>
              <a:ext cx="5602" cy="436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5602" y="2976"/>
              <a:ext cx="158" cy="1089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1143000"/>
          </a:xfrm>
        </p:spPr>
        <p:txBody>
          <a:bodyPr/>
          <a:lstStyle/>
          <a:p>
            <a:r>
              <a:rPr lang="en-IE" sz="4000"/>
              <a:t>Convection: How Clouds Form</a:t>
            </a:r>
            <a:endParaRPr lang="en-GB" sz="4000"/>
          </a:p>
        </p:txBody>
      </p:sp>
      <p:sp>
        <p:nvSpPr>
          <p:cNvPr id="13319" name="Cloud"/>
          <p:cNvSpPr>
            <a:spLocks noChangeAspect="1" noEditPoints="1" noChangeArrowheads="1"/>
          </p:cNvSpPr>
          <p:nvPr/>
        </p:nvSpPr>
        <p:spPr bwMode="auto">
          <a:xfrm>
            <a:off x="2916238" y="1484313"/>
            <a:ext cx="3816350" cy="25574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-137412">
            <a:off x="3057525" y="4217988"/>
            <a:ext cx="1452563" cy="1366837"/>
          </a:xfrm>
          <a:prstGeom prst="curvedUpArrow">
            <a:avLst>
              <a:gd name="adj1" fmla="val 18101"/>
              <a:gd name="adj2" fmla="val 42445"/>
              <a:gd name="adj3" fmla="val 41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140200" y="3068638"/>
            <a:ext cx="358775" cy="1008062"/>
          </a:xfrm>
          <a:prstGeom prst="up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5219700" y="3068638"/>
            <a:ext cx="358775" cy="1008062"/>
          </a:xfrm>
          <a:prstGeom prst="up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4716463" y="2420938"/>
            <a:ext cx="358775" cy="1079500"/>
          </a:xfrm>
          <a:prstGeom prst="upArrow">
            <a:avLst>
              <a:gd name="adj1" fmla="val 50000"/>
              <a:gd name="adj2" fmla="val 75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50825" y="1916113"/>
            <a:ext cx="2305050" cy="9255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/>
              <a:t>Upward flowing air currents cause clouds to form</a:t>
            </a:r>
            <a:endParaRPr lang="en-GB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 rot="137412" flipH="1">
            <a:off x="5219700" y="4221163"/>
            <a:ext cx="1452563" cy="1366837"/>
          </a:xfrm>
          <a:prstGeom prst="curvedUpArrow">
            <a:avLst>
              <a:gd name="adj1" fmla="val 18101"/>
              <a:gd name="adj2" fmla="val 42445"/>
              <a:gd name="adj3" fmla="val 41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7019925" y="3429000"/>
            <a:ext cx="1727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/>
              <a:t>Warm air rises</a:t>
            </a:r>
            <a:endParaRPr lang="en-GB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877050" y="3933825"/>
            <a:ext cx="3587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948488" y="1916113"/>
            <a:ext cx="17272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/>
              <a:t>Warm air condenses in higher cool air</a:t>
            </a:r>
            <a:endParaRPr lang="en-GB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6300788" y="21336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4716463" y="3716338"/>
            <a:ext cx="358775" cy="1079500"/>
          </a:xfrm>
          <a:prstGeom prst="upArrow">
            <a:avLst>
              <a:gd name="adj1" fmla="val 50000"/>
              <a:gd name="adj2" fmla="val 75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7993063" cy="1143000"/>
          </a:xfrm>
        </p:spPr>
        <p:txBody>
          <a:bodyPr/>
          <a:lstStyle/>
          <a:p>
            <a:r>
              <a:rPr lang="en-IE" sz="3800"/>
              <a:t>Different Heights, Different Clouds</a:t>
            </a:r>
            <a:endParaRPr lang="en-GB" sz="3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3789363"/>
            <a:ext cx="15398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High Level:</a:t>
            </a:r>
          </a:p>
          <a:p>
            <a:r>
              <a:rPr lang="en-GB">
                <a:solidFill>
                  <a:schemeClr val="tx2"/>
                </a:solidFill>
              </a:rPr>
              <a:t>Cirrocumulus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21213" y="3573463"/>
            <a:ext cx="16795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Medium Level:</a:t>
            </a:r>
          </a:p>
          <a:p>
            <a:r>
              <a:rPr lang="en-GB">
                <a:solidFill>
                  <a:schemeClr val="tx2"/>
                </a:solidFill>
              </a:rPr>
              <a:t>Altocumulus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724525" y="5657850"/>
            <a:ext cx="16541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Low Level:</a:t>
            </a:r>
          </a:p>
          <a:p>
            <a:r>
              <a:rPr lang="en-GB">
                <a:solidFill>
                  <a:schemeClr val="tx2"/>
                </a:solidFill>
              </a:rPr>
              <a:t>Stratocumulus</a:t>
            </a:r>
          </a:p>
        </p:txBody>
      </p:sp>
      <p:pic>
        <p:nvPicPr>
          <p:cNvPr id="14345" name="Picture 9" descr="Cirrocumulu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341438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altocumul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0938" y="1341438"/>
            <a:ext cx="26114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stratocumulus01lar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437063"/>
            <a:ext cx="3240088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High Level: Cirrus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sz="2000"/>
              <a:t>Forms only in very dry air</a:t>
            </a:r>
          </a:p>
          <a:p>
            <a:r>
              <a:rPr lang="en-GB" sz="2000"/>
              <a:t>May mean fine weather will continue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If cirrus increases to cover most of the sky, wind and rain may soon follow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Cirrus is made up of falling ice crystals drawn out by the wind into filaments</a:t>
            </a:r>
            <a:endParaRPr lang="en-GB" sz="2000"/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The longer the filaments, the stronger the wind</a:t>
            </a:r>
            <a:endParaRPr lang="en-GB" sz="2000"/>
          </a:p>
          <a:p>
            <a:r>
              <a:rPr lang="en-GB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Sailors once used cirrus clouds as a "wind warning"</a:t>
            </a:r>
            <a:r>
              <a:rPr lang="en-GB" sz="2000"/>
              <a:t> </a:t>
            </a:r>
          </a:p>
        </p:txBody>
      </p:sp>
      <p:pic>
        <p:nvPicPr>
          <p:cNvPr id="3079" name="Picture 7" descr="cirr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3" y="2501900"/>
            <a:ext cx="3635375" cy="2720975"/>
          </a:xfrm>
          <a:noFill/>
          <a:ln/>
        </p:spPr>
      </p:pic>
      <p:pic>
        <p:nvPicPr>
          <p:cNvPr id="3080" name="Picture 8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High Level: </a:t>
            </a:r>
            <a:r>
              <a:rPr lang="en-GB"/>
              <a:t>Cirrocumulus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A patch or layer of cloud consisting of tiny individual cloudlets at high level</a:t>
            </a:r>
          </a:p>
          <a:p>
            <a:pPr>
              <a:lnSpc>
                <a:spcPct val="80000"/>
              </a:lnSpc>
            </a:pPr>
            <a:r>
              <a:rPr lang="en-GB" sz="2000"/>
              <a:t>The cloudlets may make a regular dappled or rippled pattern</a:t>
            </a:r>
          </a:p>
          <a:p>
            <a:pPr>
              <a:lnSpc>
                <a:spcPct val="80000"/>
              </a:lnSpc>
            </a:pPr>
            <a:r>
              <a:rPr lang="en-GB" sz="2000"/>
              <a:t>Referred to as a "mackerel" sky</a:t>
            </a:r>
          </a:p>
          <a:p>
            <a:pPr>
              <a:lnSpc>
                <a:spcPct val="80000"/>
              </a:lnSpc>
            </a:pPr>
            <a:r>
              <a:rPr lang="en-GB" sz="2000"/>
              <a:t>May mean unsettled weather is on its way</a:t>
            </a:r>
          </a:p>
          <a:p>
            <a:pPr>
              <a:lnSpc>
                <a:spcPct val="80000"/>
              </a:lnSpc>
            </a:pPr>
            <a:r>
              <a:rPr lang="en-GB" sz="2000"/>
              <a:t>Like all high-level clouds, cirrocumulus is made of ice crystals</a:t>
            </a:r>
          </a:p>
        </p:txBody>
      </p:sp>
      <p:pic>
        <p:nvPicPr>
          <p:cNvPr id="5125" name="Picture 5" descr="Cirrocumulus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</p:spPr>
      </p:pic>
      <p:pic>
        <p:nvPicPr>
          <p:cNvPr id="5126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Cirrostratus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May cover the sky as a continuous sheet with no features, but it often has a fibrous look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Cloud is so thin it is almost transparent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You can see the sun or moon through it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Forms a halo around sun or moon</a:t>
            </a:r>
            <a:r>
              <a:rPr lang="en-GB" sz="2000"/>
              <a:t> </a:t>
            </a:r>
            <a:endParaRPr lang="en-IE" sz="2000"/>
          </a:p>
          <a:p>
            <a:r>
              <a:rPr lang="en-GB" sz="2000"/>
              <a:t>Cirrostratus often signals changing weather </a:t>
            </a:r>
          </a:p>
        </p:txBody>
      </p:sp>
      <p:pic>
        <p:nvPicPr>
          <p:cNvPr id="6149" name="Picture 5" descr="cirrostrat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79663"/>
            <a:ext cx="4038600" cy="2967037"/>
          </a:xfrm>
          <a:noFill/>
          <a:ln/>
        </p:spPr>
      </p:pic>
      <p:pic>
        <p:nvPicPr>
          <p:cNvPr id="6150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229600" cy="1143000"/>
          </a:xfrm>
        </p:spPr>
        <p:txBody>
          <a:bodyPr/>
          <a:lstStyle/>
          <a:p>
            <a:r>
              <a:rPr lang="en-IE"/>
              <a:t>Medium Level: </a:t>
            </a:r>
            <a:r>
              <a:rPr lang="en-GB"/>
              <a:t>Nimbostratus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Blanket of grey cloud hiding the sun and any higher cloud </a:t>
            </a:r>
          </a:p>
          <a:p>
            <a:r>
              <a:rPr lang="en-GB" sz="2000"/>
              <a:t>Sheet cloud from which rain or snow is falling </a:t>
            </a:r>
          </a:p>
          <a:p>
            <a:r>
              <a:rPr lang="en-GB" sz="2000"/>
              <a:t>Forms when warm, moist air is lifted steadily over a large area</a:t>
            </a:r>
          </a:p>
          <a:p>
            <a:r>
              <a:rPr lang="en-GB" sz="2000"/>
              <a:t>Thick enough to block out the sun </a:t>
            </a:r>
          </a:p>
          <a:p>
            <a:r>
              <a:rPr lang="en-GB" sz="2000"/>
              <a:t>Base can be quite low: anywhere from 2,000-7,000 ft (600-2,000 m)</a:t>
            </a:r>
          </a:p>
          <a:p>
            <a:r>
              <a:rPr lang="en-GB" sz="2000"/>
              <a:t>Usually the air is stable and there is little turbulence in the cloud  </a:t>
            </a:r>
          </a:p>
        </p:txBody>
      </p:sp>
      <p:pic>
        <p:nvPicPr>
          <p:cNvPr id="7173" name="Picture 5" descr="nimbostrat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</p:spPr>
      </p:pic>
      <p:pic>
        <p:nvPicPr>
          <p:cNvPr id="7174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Medium Level: </a:t>
            </a:r>
            <a:r>
              <a:rPr lang="en-GB"/>
              <a:t>Altostratus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From the ground altostratus looks white or slightly blue and watery </a:t>
            </a:r>
          </a:p>
          <a:p>
            <a:pPr>
              <a:lnSpc>
                <a:spcPct val="90000"/>
              </a:lnSpc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May form a continuous sheet, or look as though it is made from soft fibres</a:t>
            </a:r>
            <a:endParaRPr lang="en-GB" sz="2000"/>
          </a:p>
          <a:p>
            <a:pPr>
              <a:lnSpc>
                <a:spcPct val="90000"/>
              </a:lnSpc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Light, with the sun often visible through it</a:t>
            </a:r>
            <a:r>
              <a:rPr lang="en-GB" sz="2000"/>
              <a:t> </a:t>
            </a:r>
          </a:p>
          <a:p>
            <a:pPr>
              <a:lnSpc>
                <a:spcPct val="90000"/>
              </a:lnSpc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Rain or snow may fall.</a:t>
            </a:r>
            <a:r>
              <a:rPr lang="en-GB" sz="2000"/>
              <a:t> </a:t>
            </a:r>
          </a:p>
          <a:p>
            <a:pPr>
              <a:lnSpc>
                <a:spcPct val="90000"/>
              </a:lnSpc>
            </a:pPr>
            <a:r>
              <a:rPr lang="en-IE" sz="2000"/>
              <a:t>Frequently, though not always, covers the whole sky</a:t>
            </a:r>
          </a:p>
          <a:p>
            <a:pPr>
              <a:lnSpc>
                <a:spcPct val="90000"/>
              </a:lnSpc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Clouds of other types may be visible at its edges or beneath it</a:t>
            </a:r>
            <a:r>
              <a:rPr lang="en-GB" sz="2000"/>
              <a:t> </a:t>
            </a:r>
          </a:p>
        </p:txBody>
      </p:sp>
      <p:pic>
        <p:nvPicPr>
          <p:cNvPr id="8197" name="Picture 5" descr="altostrat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82775"/>
            <a:ext cx="4038600" cy="3960813"/>
          </a:xfrm>
          <a:noFill/>
          <a:ln/>
        </p:spPr>
      </p:pic>
      <p:pic>
        <p:nvPicPr>
          <p:cNvPr id="8198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229600" cy="1143000"/>
          </a:xfrm>
        </p:spPr>
        <p:txBody>
          <a:bodyPr/>
          <a:lstStyle/>
          <a:p>
            <a:r>
              <a:rPr lang="en-IE"/>
              <a:t>Medium Level: </a:t>
            </a:r>
            <a:r>
              <a:rPr lang="en-GB"/>
              <a:t>Altocumulus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Small, white, puffy clouds that sometimes slowly drift across the sky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Looks like dozens, of small, loose cotton balls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Forms between 8,000-18,000 ft (2.5-5.5 km)</a:t>
            </a:r>
            <a:r>
              <a:rPr lang="en-GB" sz="2000"/>
              <a:t> </a:t>
            </a:r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Usually forms in a layer of moist air, where air currents undulate gently</a:t>
            </a:r>
            <a:endParaRPr lang="en-GB" sz="2000"/>
          </a:p>
          <a:p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As a layer rises, water vapour condenses, forming the cloud</a:t>
            </a:r>
            <a:r>
              <a:rPr lang="en-GB" sz="2000"/>
              <a:t> </a:t>
            </a:r>
          </a:p>
        </p:txBody>
      </p:sp>
      <p:pic>
        <p:nvPicPr>
          <p:cNvPr id="9221" name="Picture 5" descr="altocumul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6738" y="1600200"/>
            <a:ext cx="3817937" cy="4525963"/>
          </a:xfrm>
          <a:noFill/>
          <a:ln/>
        </p:spPr>
      </p:pic>
      <p:pic>
        <p:nvPicPr>
          <p:cNvPr id="9222" name="Picture 6" descr="MCj02938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885113" y="404813"/>
            <a:ext cx="974725" cy="877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616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Cloud Types</vt:lpstr>
      <vt:lpstr>Convection: How Clouds Form</vt:lpstr>
      <vt:lpstr>Different Heights, Different Clouds</vt:lpstr>
      <vt:lpstr>High Level: Cirrus</vt:lpstr>
      <vt:lpstr>High Level: Cirrocumulus</vt:lpstr>
      <vt:lpstr>Cirrostratus </vt:lpstr>
      <vt:lpstr>Medium Level: Nimbostratus </vt:lpstr>
      <vt:lpstr>Medium Level: Altostratus </vt:lpstr>
      <vt:lpstr>Medium Level: Altocumulus </vt:lpstr>
      <vt:lpstr>Low Level: Cumulus </vt:lpstr>
      <vt:lpstr>Low Level: Stratus </vt:lpstr>
      <vt:lpstr>Low Level: Stratocumulus 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Types</dc:title>
  <dc:creator>ftownsend</dc:creator>
  <cp:lastModifiedBy>Stephen</cp:lastModifiedBy>
  <cp:revision>17</cp:revision>
  <dcterms:created xsi:type="dcterms:W3CDTF">2005-09-05T15:18:51Z</dcterms:created>
  <dcterms:modified xsi:type="dcterms:W3CDTF">2010-06-17T13:54:37Z</dcterms:modified>
</cp:coreProperties>
</file>