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2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F4C893-ED98-46AA-BD68-49A1EBB10F5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3D5CB-B381-4479-AA15-608CE6E0AB89}" type="slidenum">
              <a:rPr lang="en-GB"/>
              <a:pPr/>
              <a:t>2</a:t>
            </a:fld>
            <a:endParaRPr lang="en-GB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IE"/>
              <a:t>Fin to add notes here when completing file…</a:t>
            </a:r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56323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08ED6761-7581-4EF4-94CE-4BDF34A36C0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6D29E-34DB-487E-9D6E-8EEB4BED624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7671E-9AC3-4DE2-BAAE-5500E711726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C54B9231-B717-4814-9BAE-35CB07BA8AB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A9564-1495-4033-AAF1-86331D87F81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1EBBC-96B8-419E-9755-A36BCB445F0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1DC24-B64B-4FB4-A3EB-84543C765AA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8421A-6A14-426A-88B1-855F08F595C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2DD99-8B9E-4689-9507-5A0DBBEFACF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C3298-42E4-42FF-B1A0-7F304F37EBE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5CBDE-ED26-4E0F-B49A-FE6F4CE149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652D0-A84A-44A1-ADF7-A6FA575E4E9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C2345BCA-DCD3-4BB6-85AC-2F70D766DA19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55303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55304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5305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IE"/>
              <a:t>The Food Pyramid Explained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/>
              <a:t>A guide to healthy eating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533400"/>
            <a:ext cx="7696200" cy="1143000"/>
          </a:xfrm>
        </p:spPr>
        <p:txBody>
          <a:bodyPr/>
          <a:lstStyle/>
          <a:p>
            <a:r>
              <a:rPr lang="en-IE"/>
              <a:t>What is the Food Pyramid?</a:t>
            </a:r>
            <a:endParaRPr lang="en-GB"/>
          </a:p>
        </p:txBody>
      </p:sp>
      <p:pic>
        <p:nvPicPr>
          <p:cNvPr id="6156" name="Picture 12" descr="food_pyramid cleaned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89213" y="2251075"/>
            <a:ext cx="3776662" cy="3344863"/>
          </a:xfrm>
          <a:noFill/>
          <a:ln/>
        </p:spPr>
      </p:pic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3492500" y="1909763"/>
            <a:ext cx="182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IE"/>
              <a:t>Fats and sugars</a:t>
            </a:r>
            <a:endParaRPr lang="en-GB"/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1692275" y="2924175"/>
            <a:ext cx="1728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IE"/>
              <a:t>Dairy Products</a:t>
            </a:r>
            <a:endParaRPr lang="en-GB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1116013" y="3644900"/>
            <a:ext cx="193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IE"/>
              <a:t>Fresh vegetables</a:t>
            </a:r>
            <a:endParaRPr lang="en-GB"/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827088" y="4357688"/>
            <a:ext cx="90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IE"/>
              <a:t>Breads</a:t>
            </a:r>
            <a:endParaRPr lang="en-GB"/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4067175" y="5445125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IE"/>
              <a:t>Water</a:t>
            </a:r>
            <a:endParaRPr lang="en-GB"/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5364163" y="2924175"/>
            <a:ext cx="2711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GB"/>
              <a:t>Meat, Fish, Eggs, Pulses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5880100" y="3638550"/>
            <a:ext cx="121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IE"/>
              <a:t>Fresh fruit</a:t>
            </a:r>
            <a:endParaRPr lang="en-GB"/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6064250" y="4384675"/>
            <a:ext cx="183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IE"/>
              <a:t>Cereals &amp; Pasta</a:t>
            </a:r>
            <a:endParaRPr lang="en-GB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1763713" y="4581525"/>
            <a:ext cx="122396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 flipH="1">
            <a:off x="5734050" y="4581525"/>
            <a:ext cx="350838" cy="2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3059113" y="3860800"/>
            <a:ext cx="441325" cy="88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 flipH="1">
            <a:off x="5392738" y="3860800"/>
            <a:ext cx="474662" cy="104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3373438" y="3175000"/>
            <a:ext cx="427037" cy="134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 flipH="1">
            <a:off x="5032375" y="3141663"/>
            <a:ext cx="331788" cy="131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33400"/>
            <a:ext cx="7696200" cy="1143000"/>
          </a:xfrm>
        </p:spPr>
        <p:txBody>
          <a:bodyPr/>
          <a:lstStyle/>
          <a:p>
            <a:r>
              <a:rPr lang="en-IE"/>
              <a:t>Water: The Source of Life</a:t>
            </a:r>
            <a:endParaRPr lang="en-GB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81538" y="1905000"/>
            <a:ext cx="3776662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IE" sz="2700"/>
              <a:t>Water</a:t>
            </a:r>
          </a:p>
          <a:p>
            <a:pPr>
              <a:lnSpc>
                <a:spcPct val="90000"/>
              </a:lnSpc>
            </a:pPr>
            <a:r>
              <a:rPr lang="en-IE" sz="2700"/>
              <a:t>Vital for health</a:t>
            </a:r>
          </a:p>
          <a:p>
            <a:pPr>
              <a:lnSpc>
                <a:spcPct val="90000"/>
              </a:lnSpc>
            </a:pPr>
            <a:r>
              <a:rPr lang="en-IE" sz="2700"/>
              <a:t>Essential for your body</a:t>
            </a:r>
          </a:p>
          <a:p>
            <a:pPr>
              <a:lnSpc>
                <a:spcPct val="90000"/>
              </a:lnSpc>
            </a:pPr>
            <a:r>
              <a:rPr lang="en-IE" sz="2700"/>
              <a:t>Blood, Perspiration, Digestion, Growth, Cell repair etc</a:t>
            </a:r>
          </a:p>
          <a:p>
            <a:pPr>
              <a:lnSpc>
                <a:spcPct val="90000"/>
              </a:lnSpc>
            </a:pPr>
            <a:r>
              <a:rPr lang="en-IE" sz="2700"/>
              <a:t>At least 8 big glasses per day</a:t>
            </a:r>
            <a:endParaRPr lang="en-GB" sz="2700"/>
          </a:p>
        </p:txBody>
      </p:sp>
      <p:pic>
        <p:nvPicPr>
          <p:cNvPr id="8202" name="Picture 10" descr="MPj0400105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36625" y="1905000"/>
            <a:ext cx="3427413" cy="40386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33400"/>
            <a:ext cx="8058150" cy="1143000"/>
          </a:xfrm>
        </p:spPr>
        <p:txBody>
          <a:bodyPr/>
          <a:lstStyle/>
          <a:p>
            <a:r>
              <a:rPr lang="en-IE"/>
              <a:t>Energy Foods - Bread and Cereals</a:t>
            </a: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81538" y="1905000"/>
            <a:ext cx="3776662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700"/>
              <a:t>Eat high fibre cereals and breads frequently </a:t>
            </a:r>
          </a:p>
          <a:p>
            <a:pPr>
              <a:lnSpc>
                <a:spcPct val="90000"/>
              </a:lnSpc>
            </a:pPr>
            <a:r>
              <a:rPr lang="en-IE" sz="2700"/>
              <a:t>Rice and pasta too</a:t>
            </a:r>
            <a:endParaRPr lang="en-GB" sz="2700"/>
          </a:p>
          <a:p>
            <a:pPr>
              <a:lnSpc>
                <a:spcPct val="90000"/>
              </a:lnSpc>
            </a:pPr>
            <a:r>
              <a:rPr lang="en-IE" sz="2700"/>
              <a:t>6 servings a day recommended</a:t>
            </a:r>
            <a:endParaRPr lang="en-GB" sz="2700"/>
          </a:p>
          <a:p>
            <a:pPr>
              <a:lnSpc>
                <a:spcPct val="90000"/>
              </a:lnSpc>
            </a:pPr>
            <a:r>
              <a:rPr lang="en-GB" sz="2700"/>
              <a:t>If physical activity is high, up to 12 servings may be necessary</a:t>
            </a:r>
          </a:p>
          <a:p>
            <a:pPr>
              <a:lnSpc>
                <a:spcPct val="90000"/>
              </a:lnSpc>
            </a:pPr>
            <a:endParaRPr lang="en-GB" sz="2700"/>
          </a:p>
        </p:txBody>
      </p:sp>
      <p:pic>
        <p:nvPicPr>
          <p:cNvPr id="9224" name="Picture 8" descr="MPj0177956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39800" y="2836863"/>
            <a:ext cx="3421063" cy="21748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33400"/>
            <a:ext cx="7913688" cy="1143000"/>
          </a:xfrm>
        </p:spPr>
        <p:txBody>
          <a:bodyPr/>
          <a:lstStyle/>
          <a:p>
            <a:r>
              <a:rPr lang="en-IE"/>
              <a:t>Vitamin Providers - Fruit and Veg</a:t>
            </a: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81538" y="1905000"/>
            <a:ext cx="3776662" cy="4038600"/>
          </a:xfrm>
        </p:spPr>
        <p:txBody>
          <a:bodyPr/>
          <a:lstStyle/>
          <a:p>
            <a:r>
              <a:rPr lang="en-IE" sz="2500"/>
              <a:t>Any 4 daily</a:t>
            </a:r>
          </a:p>
          <a:p>
            <a:r>
              <a:rPr lang="en-IE" sz="2500"/>
              <a:t>Dark green veg are great for anti-oxidants</a:t>
            </a:r>
          </a:p>
          <a:p>
            <a:r>
              <a:rPr lang="en-IE" sz="2500"/>
              <a:t>Orange veg (carrots and peppers) high vitamin content</a:t>
            </a:r>
          </a:p>
          <a:p>
            <a:r>
              <a:rPr lang="en-IE" sz="2500"/>
              <a:t>Fruit</a:t>
            </a:r>
          </a:p>
          <a:p>
            <a:r>
              <a:rPr lang="en-IE" sz="2500"/>
              <a:t>Great source of nutrition</a:t>
            </a:r>
            <a:endParaRPr lang="en-GB" sz="2500"/>
          </a:p>
        </p:txBody>
      </p:sp>
      <p:pic>
        <p:nvPicPr>
          <p:cNvPr id="10250" name="Picture 10" descr="MPj0313731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39800" y="2820988"/>
            <a:ext cx="3421063" cy="22066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33400"/>
            <a:ext cx="8424863" cy="1143000"/>
          </a:xfrm>
        </p:spPr>
        <p:txBody>
          <a:bodyPr/>
          <a:lstStyle/>
          <a:p>
            <a:r>
              <a:rPr lang="en-IE"/>
              <a:t>Nature’s Goodness - Dairy Products</a:t>
            </a: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81538" y="1905000"/>
            <a:ext cx="3776662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IE" sz="2700"/>
              <a:t>Any 3 daily</a:t>
            </a:r>
          </a:p>
          <a:p>
            <a:pPr>
              <a:lnSpc>
                <a:spcPct val="90000"/>
              </a:lnSpc>
            </a:pPr>
            <a:r>
              <a:rPr lang="en-GB" sz="2700"/>
              <a:t>Choose at least 4 for teenagers and 5 servings if pregnant or breast-feeding.</a:t>
            </a:r>
          </a:p>
          <a:p>
            <a:pPr>
              <a:lnSpc>
                <a:spcPct val="90000"/>
              </a:lnSpc>
            </a:pPr>
            <a:r>
              <a:rPr lang="en-GB" sz="2700"/>
              <a:t>Choose low fat choices frequently</a:t>
            </a:r>
          </a:p>
          <a:p>
            <a:pPr>
              <a:lnSpc>
                <a:spcPct val="90000"/>
              </a:lnSpc>
            </a:pPr>
            <a:r>
              <a:rPr lang="en-IE" sz="2700"/>
              <a:t>Mix cheeses with yoghurts and milk products</a:t>
            </a:r>
            <a:endParaRPr lang="en-GB" sz="2700"/>
          </a:p>
        </p:txBody>
      </p:sp>
      <p:pic>
        <p:nvPicPr>
          <p:cNvPr id="12294" name="Picture 6" descr="MPj0177957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39800" y="2836863"/>
            <a:ext cx="3421063" cy="21748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557213"/>
            <a:ext cx="8686800" cy="1143000"/>
          </a:xfrm>
        </p:spPr>
        <p:txBody>
          <a:bodyPr/>
          <a:lstStyle/>
          <a:p>
            <a:r>
              <a:rPr lang="en-IE"/>
              <a:t>Protein Packets: Meat Fish &amp; Poultry</a:t>
            </a: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81538" y="1844675"/>
            <a:ext cx="3776662" cy="4038600"/>
          </a:xfrm>
        </p:spPr>
        <p:txBody>
          <a:bodyPr/>
          <a:lstStyle/>
          <a:p>
            <a:r>
              <a:rPr lang="en-IE" sz="2700"/>
              <a:t>Any 2 daily</a:t>
            </a:r>
          </a:p>
          <a:p>
            <a:r>
              <a:rPr lang="en-IE" sz="2700"/>
              <a:t>Essential fatty acids</a:t>
            </a:r>
          </a:p>
          <a:p>
            <a:r>
              <a:rPr lang="en-IE" sz="2700"/>
              <a:t>Proteins</a:t>
            </a:r>
          </a:p>
          <a:p>
            <a:r>
              <a:rPr lang="en-IE" sz="2700"/>
              <a:t>Necessary for muscle growth and nervous system</a:t>
            </a:r>
          </a:p>
          <a:p>
            <a:r>
              <a:rPr lang="en-IE" sz="2700"/>
              <a:t>Choose carefully</a:t>
            </a:r>
          </a:p>
          <a:p>
            <a:r>
              <a:rPr lang="en-IE" sz="2700"/>
              <a:t>Organic is best</a:t>
            </a:r>
          </a:p>
          <a:p>
            <a:endParaRPr lang="en-IE" sz="2700"/>
          </a:p>
        </p:txBody>
      </p:sp>
      <p:pic>
        <p:nvPicPr>
          <p:cNvPr id="13325" name="Picture 13" descr="MPj0227762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04950" y="2292350"/>
            <a:ext cx="2292350" cy="32623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65150" y="557213"/>
            <a:ext cx="7823200" cy="1143000"/>
          </a:xfrm>
        </p:spPr>
        <p:txBody>
          <a:bodyPr/>
          <a:lstStyle/>
          <a:p>
            <a:r>
              <a:rPr lang="en-IE"/>
              <a:t>Careful: Fats and Sugars</a:t>
            </a: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82763"/>
            <a:ext cx="417195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IE" sz="2700"/>
              <a:t>Keep to a minimum</a:t>
            </a:r>
          </a:p>
          <a:p>
            <a:pPr>
              <a:lnSpc>
                <a:spcPct val="90000"/>
              </a:lnSpc>
            </a:pPr>
            <a:r>
              <a:rPr lang="en-IE" sz="2700"/>
              <a:t>Avoid sugars as much as possible – rare treats</a:t>
            </a:r>
          </a:p>
          <a:p>
            <a:pPr>
              <a:lnSpc>
                <a:spcPct val="90000"/>
              </a:lnSpc>
            </a:pPr>
            <a:r>
              <a:rPr lang="en-IE" sz="2700"/>
              <a:t>Oils – polyunsaturated varieties are best</a:t>
            </a:r>
          </a:p>
          <a:p>
            <a:pPr>
              <a:lnSpc>
                <a:spcPct val="90000"/>
              </a:lnSpc>
            </a:pPr>
            <a:r>
              <a:rPr lang="en-GB" sz="2700"/>
              <a:t>Monounsaturated fats good too</a:t>
            </a:r>
          </a:p>
          <a:p>
            <a:pPr>
              <a:lnSpc>
                <a:spcPct val="90000"/>
              </a:lnSpc>
            </a:pPr>
            <a:r>
              <a:rPr lang="en-IE" sz="2700"/>
              <a:t>Great risk of heart or diabetic problems</a:t>
            </a:r>
          </a:p>
        </p:txBody>
      </p:sp>
      <p:pic>
        <p:nvPicPr>
          <p:cNvPr id="14345" name="Picture 9" descr="MPPH02832J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12825" y="1905000"/>
            <a:ext cx="3275013" cy="40386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33400"/>
            <a:ext cx="7696200" cy="1143000"/>
          </a:xfrm>
        </p:spPr>
        <p:txBody>
          <a:bodyPr/>
          <a:lstStyle/>
          <a:p>
            <a:r>
              <a:rPr lang="en-IE"/>
              <a:t>Words To The Wise</a:t>
            </a: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600" b="1"/>
              <a:t>Fats and Sugars</a:t>
            </a:r>
            <a:endParaRPr lang="en-GB" sz="1600"/>
          </a:p>
          <a:p>
            <a:pPr lvl="1">
              <a:lnSpc>
                <a:spcPct val="80000"/>
              </a:lnSpc>
            </a:pPr>
            <a:r>
              <a:rPr lang="en-GB" sz="1300"/>
              <a:t>Very small amounts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600" b="1"/>
          </a:p>
          <a:p>
            <a:pPr>
              <a:lnSpc>
                <a:spcPct val="80000"/>
              </a:lnSpc>
            </a:pPr>
            <a:r>
              <a:rPr lang="en-GB" sz="1600" b="1"/>
              <a:t>Meat Fish and Poultry</a:t>
            </a:r>
            <a:endParaRPr lang="en-GB" sz="1600"/>
          </a:p>
          <a:p>
            <a:pPr lvl="1">
              <a:lnSpc>
                <a:spcPct val="80000"/>
              </a:lnSpc>
            </a:pPr>
            <a:r>
              <a:rPr lang="en-GB" sz="1300"/>
              <a:t>Choose any 2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600"/>
              <a:t> </a:t>
            </a:r>
            <a:endParaRPr lang="en-GB" sz="1600" b="1"/>
          </a:p>
          <a:p>
            <a:pPr>
              <a:lnSpc>
                <a:spcPct val="80000"/>
              </a:lnSpc>
            </a:pPr>
            <a:r>
              <a:rPr lang="en-GB" sz="1600" b="1"/>
              <a:t>Dairy</a:t>
            </a:r>
            <a:endParaRPr lang="en-GB" sz="1600"/>
          </a:p>
          <a:p>
            <a:pPr lvl="1">
              <a:lnSpc>
                <a:spcPct val="80000"/>
              </a:lnSpc>
            </a:pPr>
            <a:r>
              <a:rPr lang="en-GB" sz="1300"/>
              <a:t>Choose any 3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600" b="1"/>
          </a:p>
          <a:p>
            <a:pPr>
              <a:lnSpc>
                <a:spcPct val="80000"/>
              </a:lnSpc>
            </a:pPr>
            <a:r>
              <a:rPr lang="en-GB" sz="1600" b="1"/>
              <a:t>Fruit and Vegetables</a:t>
            </a:r>
            <a:endParaRPr lang="en-GB" sz="1600"/>
          </a:p>
          <a:p>
            <a:pPr lvl="1">
              <a:lnSpc>
                <a:spcPct val="80000"/>
              </a:lnSpc>
            </a:pPr>
            <a:r>
              <a:rPr lang="en-GB" sz="1300"/>
              <a:t>Choose any 4/5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600"/>
              <a:t> </a:t>
            </a:r>
            <a:endParaRPr lang="en-GB" sz="1600" b="1"/>
          </a:p>
          <a:p>
            <a:pPr>
              <a:lnSpc>
                <a:spcPct val="80000"/>
              </a:lnSpc>
            </a:pPr>
            <a:r>
              <a:rPr lang="en-GB" sz="1600" b="1"/>
              <a:t>Breads Cereals and Pasta</a:t>
            </a:r>
            <a:endParaRPr lang="en-GB" sz="1600"/>
          </a:p>
          <a:p>
            <a:pPr lvl="1">
              <a:lnSpc>
                <a:spcPct val="80000"/>
              </a:lnSpc>
            </a:pPr>
            <a:r>
              <a:rPr lang="en-GB" sz="1300"/>
              <a:t>Choose Any 6</a:t>
            </a:r>
          </a:p>
          <a:p>
            <a:pPr>
              <a:lnSpc>
                <a:spcPct val="80000"/>
              </a:lnSpc>
            </a:pPr>
            <a:endParaRPr lang="en-IE" sz="1600"/>
          </a:p>
          <a:p>
            <a:pPr>
              <a:lnSpc>
                <a:spcPct val="80000"/>
              </a:lnSpc>
            </a:pPr>
            <a:r>
              <a:rPr lang="en-GB" sz="1600" b="1"/>
              <a:t>Drink plenty of water</a:t>
            </a:r>
            <a:endParaRPr lang="en-GB" sz="1600"/>
          </a:p>
          <a:p>
            <a:pPr>
              <a:lnSpc>
                <a:spcPct val="80000"/>
              </a:lnSpc>
            </a:pPr>
            <a:endParaRPr lang="en-GB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238</TotalTime>
  <Words>256</Words>
  <Application>Microsoft Office PowerPoint</Application>
  <PresentationFormat>On-screen Show (4:3)</PresentationFormat>
  <Paragraphs>65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Studio</vt:lpstr>
      <vt:lpstr>The Food Pyramid Explained</vt:lpstr>
      <vt:lpstr>What is the Food Pyramid?</vt:lpstr>
      <vt:lpstr>Water: The Source of Life</vt:lpstr>
      <vt:lpstr>Energy Foods - Bread and Cereals</vt:lpstr>
      <vt:lpstr>Vitamin Providers - Fruit and Veg</vt:lpstr>
      <vt:lpstr>Nature’s Goodness - Dairy Products</vt:lpstr>
      <vt:lpstr>Protein Packets: Meat Fish &amp; Poultry</vt:lpstr>
      <vt:lpstr>Careful: Fats and Sugars</vt:lpstr>
      <vt:lpstr>Words To The Wise</vt:lpstr>
    </vt:vector>
  </TitlesOfParts>
  <Company>EPCO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Food Pyramid Explained</dc:title>
  <dc:creator>ftownsend</dc:creator>
  <cp:lastModifiedBy>Stephen</cp:lastModifiedBy>
  <cp:revision>11</cp:revision>
  <dcterms:created xsi:type="dcterms:W3CDTF">2005-09-07T11:45:04Z</dcterms:created>
  <dcterms:modified xsi:type="dcterms:W3CDTF">2010-06-17T13:57:26Z</dcterms:modified>
</cp:coreProperties>
</file>