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0168A-4A3B-4C5E-888B-1AA987164F50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5DA9E-B6E9-4172-B3CC-251C3D4E50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BDB69-1C67-4DF9-9A9A-42422FBF5D66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142B9-6F35-4787-BD06-019675859B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142B9-6F35-4787-BD06-019675859B7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128BA5-B873-43F7-B523-0310CB3E2E19}" type="datetimeFigureOut">
              <a:rPr lang="en-GB" smtClean="0"/>
              <a:pPr/>
              <a:t>23/06/2011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04F4D4-4506-4AFE-83C4-865B98A283B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/beta/staff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ephill10\Local%20Settings\Temporary%20Internet%20Files\Content.IE5\TXLAA0EW\MS910219404%5b1%5d.wav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8.gif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/beta/staff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ephill10\Local%20Settings\Temporary%20Internet%20Files\Content.IE5\TXLAA0EW\MS910219404%5b1%5d.wav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8.gif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/beta/staff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ephill10\Local%20Settings\Temporary%20Internet%20Files\Content.IE5\TXLAA0EW\MS910219404%5b1%5d.wav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8.gif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/beta/staff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ephill10\Local%20Settings\Temporary%20Internet%20Files\Content.IE5\TXLAA0EW\MS910219404%5b1%5d.wav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8.gif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/beta/staff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/beta/staff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/beta/staff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ephill10\Local%20Settings\Temporary%20Internet%20Files\Content.IE5\TXLAA0EW\MS910219404%5b1%5d.wav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>
                <a:latin typeface="Comic Sans MS" pitchFamily="66" charset="0"/>
              </a:rPr>
              <a:t>A passport to Global Citizenship </a:t>
            </a:r>
            <a:r>
              <a:rPr lang="en-GB" u="sng" dirty="0" smtClean="0">
                <a:latin typeface="Comic Sans MS" pitchFamily="66" charset="0"/>
              </a:rPr>
              <a:t/>
            </a:r>
            <a:br>
              <a:rPr lang="en-GB" u="sng" dirty="0" smtClean="0">
                <a:latin typeface="Comic Sans MS" pitchFamily="66" charset="0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4365104"/>
            <a:ext cx="3952528" cy="1752600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Facilitators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Elizabeth Phillips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Sarah Welch</a:t>
            </a: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967335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Embedding cross cutting themes within your curriculum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pic>
        <p:nvPicPr>
          <p:cNvPr id="11266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085184"/>
            <a:ext cx="1296144" cy="1296144"/>
          </a:xfrm>
          <a:prstGeom prst="rect">
            <a:avLst/>
          </a:prstGeom>
          <a:noFill/>
        </p:spPr>
      </p:pic>
      <p:pic>
        <p:nvPicPr>
          <p:cNvPr id="11268" name="Picture 4" descr="http://www.cartoonstock.com/newscartoons/cartoonists/cca/lowres/ccan154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861048"/>
            <a:ext cx="2173741" cy="25202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19467429">
            <a:off x="-132446" y="429158"/>
            <a:ext cx="227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Welcome </a:t>
            </a:r>
          </a:p>
        </p:txBody>
      </p:sp>
      <p:sp>
        <p:nvSpPr>
          <p:cNvPr id="8" name="TextBox 7"/>
          <p:cNvSpPr txBox="1"/>
          <p:nvPr/>
        </p:nvSpPr>
        <p:spPr>
          <a:xfrm rot="2001294">
            <a:off x="7455326" y="399440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Croeso</a:t>
            </a:r>
            <a:endParaRPr lang="en-GB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496944" cy="2376264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Therefore we are currently preparing students </a:t>
            </a:r>
          </a:p>
          <a:p>
            <a:pPr algn="ctr">
              <a:buNone/>
            </a:pP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for jobs that don’t yet exist... </a:t>
            </a:r>
            <a:endParaRPr lang="en-GB" sz="3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3501008"/>
            <a:ext cx="777686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...using technologies that haven’t been invented...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5013176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...in order to solve problems we don’t even know are problems yet </a:t>
            </a:r>
            <a:endParaRPr lang="en-GB" sz="3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6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We are living in exponential times</a:t>
            </a:r>
            <a:endParaRPr lang="en-GB" sz="60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373216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algn="ctr">
              <a:buNone/>
            </a:pPr>
            <a:r>
              <a:rPr lang="en-GB" sz="43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NOW WE KNOW</a:t>
            </a:r>
          </a:p>
          <a:p>
            <a:pPr algn="ctr"/>
            <a:endParaRPr lang="en-GB" sz="43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sz="43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What does it all mean?</a:t>
            </a:r>
          </a:p>
          <a:p>
            <a:pPr algn="ctr"/>
            <a:endParaRPr lang="en-GB" sz="43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sz="43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And what are we going to do about it?</a:t>
            </a:r>
            <a:endParaRPr lang="en-GB" sz="43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3880" y="577788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Task 1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Evaluate your role within the classroom/curriculum/vocational area at Coleg Powys</a:t>
            </a:r>
          </a:p>
          <a:p>
            <a:pPr algn="ctr">
              <a:buNone/>
            </a:pPr>
            <a:endParaRPr lang="en-GB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Complete the worksheet 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5445224"/>
            <a:ext cx="1080120" cy="1080120"/>
          </a:xfrm>
          <a:prstGeom prst="rect">
            <a:avLst/>
          </a:prstGeom>
          <a:noFill/>
        </p:spPr>
      </p:pic>
      <p:pic>
        <p:nvPicPr>
          <p:cNvPr id="5" name="Picture 4" descr="bel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5589240"/>
            <a:ext cx="116205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877272"/>
            <a:ext cx="3720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Equality and diversity 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MS91021940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4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24536"/>
          </a:xfrm>
        </p:spPr>
        <p:txBody>
          <a:bodyPr/>
          <a:lstStyle/>
          <a:p>
            <a:pPr>
              <a:buNone/>
            </a:pPr>
            <a:r>
              <a:rPr lang="en-GB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Task 2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What does a global learner look like?</a:t>
            </a:r>
          </a:p>
          <a:p>
            <a:pPr algn="ctr">
              <a:buNone/>
            </a:pPr>
            <a:endParaRPr lang="en-GB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FF66CC"/>
                </a:solidFill>
                <a:latin typeface="Comic Sans MS" pitchFamily="66" charset="0"/>
              </a:rPr>
              <a:t>Meet Barbie and Ken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As you can see they need some new clothes.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Using ‘post-its’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Think of as many words and/or phases you can  to describe a good global learner 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Girls against the boys – first to complete their wardrobe gets a prize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188640"/>
            <a:ext cx="971600" cy="971600"/>
          </a:xfrm>
          <a:prstGeom prst="rect">
            <a:avLst/>
          </a:prstGeom>
          <a:noFill/>
        </p:spPr>
      </p:pic>
      <p:pic>
        <p:nvPicPr>
          <p:cNvPr id="5" name="Picture 4" descr="bel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5733256"/>
            <a:ext cx="116205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6165304"/>
            <a:ext cx="3720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ESDGC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MS91021940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94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pPr>
              <a:buNone/>
            </a:pPr>
            <a:endParaRPr lang="en-GB" b="1" u="sng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Task 3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Identify the importance of being a global citizen.</a:t>
            </a:r>
          </a:p>
          <a:p>
            <a:pPr>
              <a:buNone/>
            </a:pPr>
            <a:endParaRPr lang="en-GB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Using the statements provided build a pyramid starting with the most important statement at the top.</a:t>
            </a:r>
          </a:p>
          <a:p>
            <a:pPr algn="ctr">
              <a:buNone/>
            </a:pPr>
            <a:endParaRPr lang="en-GB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Feedback to the group. 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777880"/>
            <a:ext cx="1080120" cy="1080120"/>
          </a:xfrm>
          <a:prstGeom prst="rect">
            <a:avLst/>
          </a:prstGeom>
          <a:noFill/>
        </p:spPr>
      </p:pic>
      <p:pic>
        <p:nvPicPr>
          <p:cNvPr id="5" name="Picture 4" descr="bel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5733256"/>
            <a:ext cx="116205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67744" y="602128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Welsh language and Welsh culture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MS91021940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94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Task 4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Explore ways to embed CCT within the curriculum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Working in groups of Four:</a:t>
            </a:r>
          </a:p>
          <a:p>
            <a:pPr algn="ctr">
              <a:buNone/>
            </a:pPr>
            <a:endParaRPr lang="en-GB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Agree on a session topic or activity.</a:t>
            </a:r>
          </a:p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Through discussion ‘thought shower’ ways to embed CCT within that session/activity.</a:t>
            </a:r>
          </a:p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Feedback to the group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58924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Task 5</a:t>
            </a:r>
          </a:p>
          <a:p>
            <a:pPr>
              <a:buNone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Record the relevance  of CCT - to be used within your curriculum.</a:t>
            </a:r>
          </a:p>
          <a:p>
            <a:pPr>
              <a:buNone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As a guardian of your learners’ journey to becoming an active global citizen:</a:t>
            </a:r>
          </a:p>
          <a:p>
            <a:pPr>
              <a:buNone/>
            </a:pPr>
            <a:r>
              <a:rPr lang="en-GB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Step 1</a:t>
            </a:r>
          </a:p>
          <a:p>
            <a:pPr>
              <a:buNone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In your groups:</a:t>
            </a:r>
          </a:p>
          <a:p>
            <a:pPr>
              <a:buNone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Each create a statement to engage and enthuse your learners’ to share the skills, behaviours and attitudes needed to succeed in a global community. </a:t>
            </a:r>
          </a:p>
          <a:p>
            <a:pPr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589240"/>
            <a:ext cx="1080120" cy="10801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87824" y="5949280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ESW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For example..........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" name="Picture 8" descr="bel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5733256"/>
            <a:ext cx="1162050" cy="914400"/>
          </a:xfrm>
          <a:prstGeom prst="rect">
            <a:avLst/>
          </a:prstGeom>
        </p:spPr>
      </p:pic>
      <p:pic>
        <p:nvPicPr>
          <p:cNvPr id="10" name="MS91021940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942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Step 2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Become roving reporters ( record an interview with your group)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Individual statement (each person in your group to make a contribution)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Super singing star (create a jingle promoting Global citizenship)</a:t>
            </a:r>
          </a:p>
          <a:p>
            <a:pPr algn="ctr">
              <a:buNone/>
            </a:pPr>
            <a:r>
              <a:rPr lang="en-GB" sz="4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NOW</a:t>
            </a:r>
          </a:p>
          <a:p>
            <a:pPr algn="ctr">
              <a:buNone/>
            </a:pPr>
            <a:endParaRPr lang="en-GB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Record your statement into the microphone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Task 6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Highlight your own contribution to a more sustainable world.</a:t>
            </a:r>
          </a:p>
          <a:p>
            <a:pPr algn="ctr">
              <a:buNone/>
            </a:pPr>
            <a:endParaRPr lang="en-GB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On a ‘post it’ state one thing that you have done in the last 24hrs to help create a more sustainable world</a:t>
            </a:r>
          </a:p>
          <a:p>
            <a:pPr algn="ctr">
              <a:buNone/>
            </a:pPr>
            <a:endParaRPr lang="en-GB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Please stick it on the display on your way out.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-3874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3600" b="1" u="sng" dirty="0" smtClean="0">
                <a:latin typeface="Comic Sans MS" pitchFamily="66" charset="0"/>
              </a:rPr>
              <a:t>A passport to Global Citizenship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b="1" u="sng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Aims</a:t>
            </a:r>
          </a:p>
          <a:p>
            <a:pPr>
              <a:buNone/>
            </a:pP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To facilitate the embedding of Cross Cutting Themes within the curriculum, thus enabling your learners to become critical thinkers.</a:t>
            </a:r>
          </a:p>
          <a:p>
            <a:pPr>
              <a:buNone/>
            </a:pPr>
            <a:r>
              <a:rPr lang="en-GB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Objectives</a:t>
            </a:r>
          </a:p>
          <a:p>
            <a:pPr>
              <a:buNone/>
            </a:pP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By the end of this session you will have;</a:t>
            </a: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Evaluated your role within the classroom/curriculum/vocational area at Coleg Powys.</a:t>
            </a: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Identify what a global learner looks like. </a:t>
            </a: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Identified the importance of being a global citizen.  </a:t>
            </a: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Explore ways to embed CCT within the curriculum. </a:t>
            </a: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Recorded the relevance  of CCT - to be used within your curriculum.</a:t>
            </a: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Highlight your own contribution to a more sustainable world. </a:t>
            </a:r>
          </a:p>
          <a:p>
            <a:pPr>
              <a:buNone/>
            </a:pPr>
            <a:endParaRPr lang="en-GB" sz="2400" dirty="0"/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GB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8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Aims</a:t>
            </a:r>
          </a:p>
          <a:p>
            <a:pPr>
              <a:buNone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Too facilitate the embedding of Cross Cutting Themes within the curriculum, thus enabling your learners to become critical thinkers.</a:t>
            </a:r>
          </a:p>
          <a:p>
            <a:pPr>
              <a:buNone/>
            </a:pPr>
            <a:endParaRPr lang="en-GB" sz="28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GB" sz="28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sz="28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Objectives</a:t>
            </a:r>
          </a:p>
          <a:p>
            <a:pPr>
              <a:buNone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By the end of this session you will have;</a:t>
            </a: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Evaluated your role within the classroom/curriculum/vocational area at Coleg Powys.</a:t>
            </a: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Identify what a global learner looks like. </a:t>
            </a: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Identified the importance of being a global citizen.  </a:t>
            </a: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Explore ways to embed CCT within the curriculum. </a:t>
            </a: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Recorded the relevance  of CCT - to be used within your curriculum.</a:t>
            </a: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Highlighted your own contribution to a more sustainable world. </a:t>
            </a:r>
          </a:p>
          <a:p>
            <a:pPr>
              <a:buNone/>
            </a:pPr>
            <a:endParaRPr lang="en-GB" sz="2800" dirty="0" smtClean="0"/>
          </a:p>
          <a:p>
            <a:endParaRPr lang="en-GB" dirty="0"/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83568" cy="683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pic>
        <p:nvPicPr>
          <p:cNvPr id="4" name="Picture 2" descr="Coleg Powys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4000" y="5588000"/>
            <a:ext cx="1270000" cy="127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1628800"/>
            <a:ext cx="6255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What are we going to do? </a:t>
            </a:r>
            <a:endParaRPr lang="en-GB" sz="36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2564904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All together now</a:t>
            </a:r>
          </a:p>
          <a:p>
            <a:pPr algn="ctr"/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We are going to:- </a:t>
            </a:r>
          </a:p>
          <a:p>
            <a:endParaRPr lang="en-GB" sz="36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2765" y="4437112"/>
            <a:ext cx="44550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Talk the talk </a:t>
            </a:r>
          </a:p>
          <a:p>
            <a:pPr algn="ctr"/>
            <a: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Walk the walk</a:t>
            </a:r>
            <a:endParaRPr lang="en-GB" sz="48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Documents and Settings\ephill10\Local Settings\Temporary Internet Files\Content.IE5\J6JRYXU1\MC90041359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850386"/>
            <a:ext cx="1368152" cy="222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200800" cy="1143000"/>
          </a:xfrm>
        </p:spPr>
        <p:txBody>
          <a:bodyPr>
            <a:normAutofit/>
          </a:bodyPr>
          <a:lstStyle/>
          <a:p>
            <a:r>
              <a:rPr lang="en-GB" sz="3600" b="1" u="sng" dirty="0" smtClean="0">
                <a:latin typeface="Comic Sans MS" pitchFamily="66" charset="0"/>
              </a:rPr>
              <a:t>A passport to Global Citizenship</a:t>
            </a:r>
            <a:endParaRPr lang="en-GB" sz="3600" dirty="0"/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10801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9512" y="1412776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Habits of Mind</a:t>
            </a:r>
            <a:endParaRPr lang="en-GB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2132856"/>
            <a:ext cx="25865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Remaining Open to Continuous Learning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" name="Picture 8" descr="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996952"/>
            <a:ext cx="2196594" cy="22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5445224"/>
            <a:ext cx="30598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Learn from your own experiences!</a:t>
            </a:r>
            <a:endParaRPr kumimoji="0" lang="en-GB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3848" y="2132856"/>
            <a:ext cx="2952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Responding with Wonderment and Awe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2" name="Picture 11" descr="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2780928"/>
            <a:ext cx="216024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563888" y="4919008"/>
            <a:ext cx="21957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Finding the world awesome, mysterious and being intrigued with phenomena and beauty. 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28184" y="2132856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Creating, Imagining and Innovating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" name="Picture 14" descr="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708920"/>
            <a:ext cx="201622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56176" y="5301208"/>
            <a:ext cx="27008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Generating new and novel ideas, fluency, originality.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337" grpId="0"/>
      <p:bldP spid="11" grpId="0"/>
      <p:bldP spid="14338" grpId="0"/>
      <p:bldP spid="14" grpId="0"/>
      <p:bldP spid="143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GB" sz="4800" b="1" u="sng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Sound bites </a:t>
            </a:r>
          </a:p>
          <a:p>
            <a:pPr algn="ctr">
              <a:buNone/>
            </a:pPr>
            <a:r>
              <a:rPr lang="en-GB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 are the global expectations for our learners?</a:t>
            </a:r>
            <a:endParaRPr lang="en-GB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517232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5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Name this country... </a:t>
            </a:r>
          </a:p>
          <a:p>
            <a:pPr algn="ctr">
              <a:buNone/>
            </a:pPr>
            <a:r>
              <a:rPr lang="en-GB" sz="15000" b="1" dirty="0" smtClean="0">
                <a:ln w="762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?</a:t>
            </a:r>
            <a:r>
              <a:rPr lang="en-GB" sz="9600" dirty="0" smtClean="0">
                <a:latin typeface="Comic Sans MS" pitchFamily="66" charset="0"/>
              </a:rPr>
              <a:t> </a:t>
            </a:r>
            <a:endParaRPr lang="en-GB" sz="9600" dirty="0"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373216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120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endParaRPr lang="en-GB" sz="4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 </a:t>
            </a: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Richest in the world </a:t>
            </a:r>
          </a:p>
          <a:p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 </a:t>
            </a: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Largest military </a:t>
            </a:r>
          </a:p>
          <a:p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 </a:t>
            </a: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Centre of world business and finance </a:t>
            </a:r>
          </a:p>
          <a:p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 </a:t>
            </a: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Strongest education system </a:t>
            </a:r>
          </a:p>
          <a:p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 </a:t>
            </a: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World centre of innovation and invention </a:t>
            </a:r>
          </a:p>
          <a:p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 </a:t>
            </a: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Currency the world standard of value </a:t>
            </a:r>
          </a:p>
          <a:p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 </a:t>
            </a: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Highest standard of living </a:t>
            </a:r>
          </a:p>
          <a:p>
            <a:endParaRPr lang="en-GB" dirty="0"/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445224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25568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5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The United Kingdom... </a:t>
            </a:r>
            <a:endParaRPr lang="en-GB" sz="54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170" name="Picture 2" descr="http://wwp.greenwichmeantime.com/time-zone/europe/uk/images/uk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4572000" cy="22764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96136" y="4149080"/>
            <a:ext cx="28803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...in 1900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Picture 2" descr="Coleg Powy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58924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3744416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It is estimated that </a:t>
            </a:r>
          </a:p>
          <a:p>
            <a:pPr algn="ctr">
              <a:buNone/>
            </a:pPr>
            <a:r>
              <a:rPr lang="en-GB" sz="4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today’s learner will </a:t>
            </a:r>
          </a:p>
          <a:p>
            <a:pPr algn="ctr">
              <a:buNone/>
            </a:pPr>
            <a:r>
              <a:rPr lang="en-GB" sz="4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have had 10-14 jobs</a:t>
            </a:r>
            <a:r>
              <a:rPr lang="en-GB" sz="5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... </a:t>
            </a:r>
            <a:endParaRPr lang="en-GB" sz="54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725144"/>
            <a:ext cx="606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.......By the age of 38</a:t>
            </a:r>
            <a:endParaRPr lang="en-GB" sz="40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Picture 2" descr="Coleg Powy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589240"/>
            <a:ext cx="1080120" cy="1080120"/>
          </a:xfrm>
          <a:prstGeom prst="rect">
            <a:avLst/>
          </a:prstGeom>
          <a:noFill/>
        </p:spPr>
      </p:pic>
      <p:pic>
        <p:nvPicPr>
          <p:cNvPr id="7" name="Picture 6" descr="bel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5589240"/>
            <a:ext cx="1162050" cy="914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07704" y="5877272"/>
            <a:ext cx="3720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Enterprise and employability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" name="MS91021940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42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latin typeface="Comic Sans MS" pitchFamily="66" charset="0"/>
              </a:rPr>
              <a:t>A passport to Global Citizenship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2880320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According to former US Secretary of Education </a:t>
            </a:r>
          </a:p>
          <a:p>
            <a:pPr algn="ctr">
              <a:buNone/>
            </a:pP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Richard Riley...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149080"/>
            <a:ext cx="80648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...the top 10 in-demand jobs in 2010 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5661248"/>
            <a:ext cx="81369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did not exist in 2004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445224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652</TotalTime>
  <Words>856</Words>
  <Application>Microsoft Office PowerPoint</Application>
  <PresentationFormat>On-screen Show (4:3)</PresentationFormat>
  <Paragraphs>161</Paragraphs>
  <Slides>21</Slides>
  <Notes>1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A passport to Global Citizenship  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  <vt:lpstr>A passport to Global Citizenship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passport to Global Citizenship  </dc:title>
  <dc:creator>ephill10</dc:creator>
  <cp:lastModifiedBy>ephill10</cp:lastModifiedBy>
  <cp:revision>77</cp:revision>
  <dcterms:created xsi:type="dcterms:W3CDTF">2011-06-10T12:45:50Z</dcterms:created>
  <dcterms:modified xsi:type="dcterms:W3CDTF">2011-06-23T08:31:09Z</dcterms:modified>
</cp:coreProperties>
</file>