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14" autoAdjust="0"/>
  </p:normalViewPr>
  <p:slideViewPr>
    <p:cSldViewPr>
      <p:cViewPr varScale="1">
        <p:scale>
          <a:sx n="67" d="100"/>
          <a:sy n="67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BAFD8-23BC-444C-AA41-0E7ECF7653A3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90FA9-39BD-401C-BE2E-C9F491A1C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CD84-8BCF-4E75-8F6E-F0CF639DC4B0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5EC90-0DFE-4AD6-92A9-8F85B5D318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5EC90-0DFE-4AD6-92A9-8F85B5D3180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9C60E9-9877-4B54-ADF6-C1E6B357F4FB}" type="datetimeFigureOut">
              <a:rPr lang="en-GB" smtClean="0"/>
              <a:pPr/>
              <a:t>13/04/2011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36F1D-CBF0-4AD0-8A6F-07BD8F1D9A8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/beta/staff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tranet/beta/staff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Differentiation within the classroom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36096" y="544522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Facilitators – </a:t>
            </a:r>
          </a:p>
          <a:p>
            <a:r>
              <a:rPr lang="en-GB" dirty="0" smtClean="0">
                <a:latin typeface="Comic Sans MS" pitchFamily="66" charset="0"/>
              </a:rPr>
              <a:t>Sian Giles</a:t>
            </a:r>
          </a:p>
          <a:p>
            <a:r>
              <a:rPr lang="en-GB" dirty="0" smtClean="0">
                <a:latin typeface="Comic Sans MS" pitchFamily="66" charset="0"/>
              </a:rPr>
              <a:t>Elizabeth Phillips</a:t>
            </a:r>
          </a:p>
          <a:p>
            <a:endParaRPr lang="en-GB" dirty="0"/>
          </a:p>
        </p:txBody>
      </p:sp>
      <p:pic>
        <p:nvPicPr>
          <p:cNvPr id="6" name="Picture 5" descr="thinkers_carto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573016"/>
            <a:ext cx="2857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556792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1560" y="1052736"/>
          <a:ext cx="792088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Barriers to Learning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Strategies for differentiation</a:t>
                      </a:r>
                      <a:endParaRPr lang="en-GB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304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Specific learning difficulties - dyslexia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Different coloured overlays/paper. </a:t>
                      </a:r>
                    </a:p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Integrate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Learning Support into the classroom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Communication disorders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</a:t>
                      </a:r>
                      <a:endParaRPr lang="en-GB" sz="1400" b="1" kern="120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GB" sz="1400" dirty="0" err="1" smtClean="0">
                          <a:latin typeface="Comic Sans MS" pitchFamily="66" charset="0"/>
                        </a:rPr>
                        <a:t>Asperger</a:t>
                      </a:r>
                      <a:r>
                        <a:rPr lang="en-GB" sz="1400" dirty="0" smtClean="0">
                          <a:latin typeface="Comic Sans MS" pitchFamily="66" charset="0"/>
                        </a:rPr>
                        <a:t> Syndrome)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Appropriate use of direct questioning. Use higher-order Q &amp; A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Sight impairment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Handouts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/Worksheet appropriate size fonts. Seating position within class/workshop. Accessibility Wizard for computer use.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Hearing impairment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>
                          <a:latin typeface="Comic Sans MS" pitchFamily="66" charset="0"/>
                        </a:rPr>
                        <a:t>Seating position within class/workshop. Face learner when talking.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Prior learning experiences 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Use group work so peers can support each other.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Motivation -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Small bite size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tasks to keep learner engaged.  Positive  feedback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Age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Appropriate worksheets/handouts.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Preferred learning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style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Use different learning styles,  Visual, Auditory,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Kinaesthetic.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Assuming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all learn in the same way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Use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different </a:t>
                      </a:r>
                      <a:r>
                        <a:rPr lang="en-GB" sz="1400" dirty="0" smtClean="0">
                          <a:latin typeface="Comic Sans MS" pitchFamily="66" charset="0"/>
                        </a:rPr>
                        <a:t>learning styles.  Be aware of spiky profiles.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oleg Powy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0" y="332656"/>
            <a:ext cx="2555776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Graduate tasks e.g. from easy to hard on a worksheet.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“Bloom’s Taxonomy” and mix Mastery and Developmental tasks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Differentiation: How to do it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0" y="1196752"/>
            <a:ext cx="2555776" cy="1006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Set open tasks, because stronger students interpret these in a more demanding way. Expect more from the more able students.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0" y="2204865"/>
            <a:ext cx="2555776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Differentiate resources: e.g. use texts of different depth, breadth, and difficulty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2780928"/>
            <a:ext cx="2555776" cy="854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Accommodate Learning styles. 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Visual, aural, &amp; </a:t>
            </a: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Kinesthetic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Right and left brain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Honey and Mumford etc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0" y="3645024"/>
            <a:ext cx="2843808" cy="1152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“Buddy up” students who can help each other.  E.g. one who can write and one who can’t.  The buddy needs some ‘training’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 can help each other.  E.g. one who can write and one who can’t.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(</a:t>
            </a: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TheBuddy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 needs some training)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0" y="4797152"/>
            <a:ext cx="2843808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Develop Generic skills by :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Feedback </a:t>
            </a:r>
            <a:r>
              <a:rPr kumimoji="0" lang="en-GB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proformas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Teaching skills with both Process and Product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5589240"/>
            <a:ext cx="277180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 self-assessment and ask students to set themselves targets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6948265" y="260649"/>
            <a:ext cx="2195736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Set different tasks.  Use: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ability groups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help sheets and writing frames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extension tasks, or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grade criteria + targets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948265" y="1340768"/>
            <a:ext cx="2195736" cy="1006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teaching methods that differentiate well, e.g. require all students to participate, and all students to carry out thought provoking tasks,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948264" y="2348880"/>
            <a:ext cx="2195736" cy="833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Differentiate time allowed by: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Resource Based Learning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Independent learning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Mastery Learning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948265" y="3212976"/>
            <a:ext cx="2195736" cy="639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Integrate Learning Support into your classes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ILT to give support)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948264" y="3861048"/>
            <a:ext cx="2195736" cy="5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group work so that peers can support each other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948264" y="4437112"/>
            <a:ext cx="2195736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Make explicit use of for e.g.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peer checking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peer tutoring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learning teams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948264" y="5373216"/>
            <a:ext cx="2195736" cy="5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group work so that peers can support each other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948264" y="5949280"/>
            <a:ext cx="2195736" cy="639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“Medal and Mission” feedback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851920" y="332656"/>
            <a:ext cx="1951038" cy="538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Use high-order Q&amp;A: why? how? &amp; which? questions.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3635896" y="1196752"/>
            <a:ext cx="2232248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Differentiate by task; outcome; and time allowed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635896" y="2924944"/>
            <a:ext cx="2448272" cy="1096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"/>
                <a:cs typeface="Times New Roman" pitchFamily="18" charset="0"/>
              </a:rPr>
              <a:t>Accommodate different preferences &amp; support-needs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635896" y="4797152"/>
            <a:ext cx="2304256" cy="1127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Differentiate   feedback, then set individual tasks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&amp;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targets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4499992" y="2132856"/>
            <a:ext cx="485775" cy="926331"/>
          </a:xfrm>
          <a:prstGeom prst="downArrow">
            <a:avLst>
              <a:gd name="adj1" fmla="val 50000"/>
              <a:gd name="adj2" fmla="val 941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499992" y="3933056"/>
            <a:ext cx="485775" cy="926331"/>
          </a:xfrm>
          <a:prstGeom prst="downArrow">
            <a:avLst>
              <a:gd name="adj1" fmla="val 50000"/>
              <a:gd name="adj2" fmla="val 941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6021288"/>
            <a:ext cx="6126162" cy="701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Reduce the need for differentiation by: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Accurate initial guidance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Curriculum Audit (See Topic 1 of the Inclusive Learning Quality Initiative materials)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 flipH="1" flipV="1">
            <a:off x="2555776" y="980728"/>
            <a:ext cx="1105272" cy="639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H="1" flipV="1">
            <a:off x="2555776" y="1772816"/>
            <a:ext cx="1080120" cy="72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H="1">
            <a:off x="2555776" y="2132856"/>
            <a:ext cx="1080120" cy="43204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5868144" y="836712"/>
            <a:ext cx="1080120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H="1" flipV="1">
            <a:off x="5868144" y="2060848"/>
            <a:ext cx="1080120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 flipV="1">
            <a:off x="5868144" y="1772816"/>
            <a:ext cx="10801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 flipV="1">
            <a:off x="6084168" y="3645024"/>
            <a:ext cx="864096" cy="10801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flipH="1" flipV="1">
            <a:off x="2555776" y="2996952"/>
            <a:ext cx="1080120" cy="43204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2843808" y="3573016"/>
            <a:ext cx="792088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 flipH="1" flipV="1">
            <a:off x="6084168" y="3140968"/>
            <a:ext cx="864096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 flipH="1" flipV="1">
            <a:off x="6084168" y="3429000"/>
            <a:ext cx="864096" cy="792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 flipH="1" flipV="1">
            <a:off x="5940152" y="5733256"/>
            <a:ext cx="1008112" cy="5760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 flipH="1" flipV="1">
            <a:off x="5940152" y="5229200"/>
            <a:ext cx="1008112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 flipH="1">
            <a:off x="2771800" y="5517232"/>
            <a:ext cx="864096" cy="288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 flipH="1" flipV="1">
            <a:off x="2843808" y="5085184"/>
            <a:ext cx="792088" cy="2160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23"/>
          <p:cNvSpPr>
            <a:spLocks noChangeArrowheads="1"/>
          </p:cNvSpPr>
          <p:nvPr/>
        </p:nvSpPr>
        <p:spPr bwMode="auto">
          <a:xfrm>
            <a:off x="4572000" y="836712"/>
            <a:ext cx="485775" cy="502667"/>
          </a:xfrm>
          <a:prstGeom prst="downArrow">
            <a:avLst>
              <a:gd name="adj1" fmla="val 50000"/>
              <a:gd name="adj2" fmla="val 941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99176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600" u="sng" dirty="0" smtClean="0">
                <a:latin typeface="Comic Sans MS" pitchFamily="66" charset="0"/>
              </a:rPr>
              <a:t>Aims</a:t>
            </a:r>
          </a:p>
          <a:p>
            <a:pPr algn="ctr">
              <a:buNone/>
            </a:pPr>
            <a:r>
              <a:rPr lang="en-GB" sz="2600" dirty="0" smtClean="0">
                <a:latin typeface="Comic Sans MS" pitchFamily="66" charset="0"/>
              </a:rPr>
              <a:t>By the end of this session you will be able to implement differentiation within your classroom.</a:t>
            </a:r>
          </a:p>
          <a:p>
            <a:pPr>
              <a:buNone/>
            </a:pPr>
            <a:r>
              <a:rPr lang="en-GB" sz="2600" u="sng" dirty="0" smtClean="0">
                <a:latin typeface="Comic Sans MS" pitchFamily="66" charset="0"/>
              </a:rPr>
              <a:t>Objectives</a:t>
            </a:r>
          </a:p>
          <a:p>
            <a:pPr>
              <a:buNone/>
            </a:pPr>
            <a:r>
              <a:rPr lang="en-GB" sz="2600" dirty="0" smtClean="0">
                <a:latin typeface="Comic Sans MS" pitchFamily="66" charset="0"/>
              </a:rPr>
              <a:t>By the end of this session you will be able to:</a:t>
            </a:r>
          </a:p>
          <a:p>
            <a:r>
              <a:rPr lang="en-GB" sz="2600" dirty="0" smtClean="0">
                <a:latin typeface="Comic Sans MS" pitchFamily="66" charset="0"/>
              </a:rPr>
              <a:t>Identify different learning styles  </a:t>
            </a:r>
          </a:p>
          <a:p>
            <a:r>
              <a:rPr lang="en-GB" sz="2600" dirty="0" smtClean="0">
                <a:latin typeface="Comic Sans MS" pitchFamily="66" charset="0"/>
              </a:rPr>
              <a:t>Explore your understanding of differentiation</a:t>
            </a:r>
          </a:p>
          <a:p>
            <a:r>
              <a:rPr lang="en-GB" sz="2600" dirty="0" smtClean="0">
                <a:latin typeface="Comic Sans MS" pitchFamily="66" charset="0"/>
              </a:rPr>
              <a:t>Identify barriers to learning that require differentiation in practice.</a:t>
            </a:r>
          </a:p>
          <a:p>
            <a:r>
              <a:rPr lang="en-GB" sz="2600" dirty="0" smtClean="0">
                <a:latin typeface="Comic Sans MS" pitchFamily="66" charset="0"/>
              </a:rPr>
              <a:t>Incorporate strategies which will enable you to teach individuals. </a:t>
            </a:r>
          </a:p>
          <a:p>
            <a:endParaRPr lang="en-GB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60648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Differentiation in the classroom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989040"/>
          </a:xfrm>
        </p:spPr>
        <p:txBody>
          <a:bodyPr/>
          <a:lstStyle/>
          <a:p>
            <a:pPr>
              <a:buNone/>
            </a:pPr>
            <a:r>
              <a:rPr lang="en-GB" sz="2000" u="sng" dirty="0" smtClean="0">
                <a:latin typeface="Comic Sans MS" pitchFamily="66" charset="0"/>
              </a:rPr>
              <a:t>Aims</a:t>
            </a:r>
          </a:p>
          <a:p>
            <a:pPr algn="ctr">
              <a:buNone/>
            </a:pPr>
            <a:r>
              <a:rPr lang="en-GB" sz="2000" dirty="0" smtClean="0">
                <a:latin typeface="Comic Sans MS" pitchFamily="66" charset="0"/>
              </a:rPr>
              <a:t>By the end of this session you will be aware of the need for differentiation within your classroom.</a:t>
            </a:r>
            <a:endParaRPr lang="en-GB" sz="2000" dirty="0">
              <a:latin typeface="Comic Sans MS" pitchFamily="66" charset="0"/>
            </a:endParaRPr>
          </a:p>
          <a:p>
            <a:pPr>
              <a:buNone/>
            </a:pPr>
            <a:r>
              <a:rPr lang="en-GB" sz="2000" u="sng" dirty="0" smtClean="0">
                <a:latin typeface="Comic Sans MS" pitchFamily="66" charset="0"/>
              </a:rPr>
              <a:t>Objectives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By the end of this session you will be able to:</a:t>
            </a:r>
          </a:p>
          <a:p>
            <a:r>
              <a:rPr lang="en-GB" sz="2000" dirty="0" smtClean="0">
                <a:latin typeface="Comic Sans MS" pitchFamily="66" charset="0"/>
              </a:rPr>
              <a:t>Identify different learning styles  </a:t>
            </a:r>
          </a:p>
          <a:p>
            <a:r>
              <a:rPr lang="en-GB" sz="2000" dirty="0" smtClean="0">
                <a:latin typeface="Comic Sans MS" pitchFamily="66" charset="0"/>
              </a:rPr>
              <a:t>Explore your understanding of differentiation</a:t>
            </a:r>
          </a:p>
          <a:p>
            <a:r>
              <a:rPr lang="en-GB" sz="2000" dirty="0" smtClean="0">
                <a:latin typeface="Comic Sans MS" pitchFamily="66" charset="0"/>
              </a:rPr>
              <a:t>Identify barriers to learning that require differentiation in practice.</a:t>
            </a:r>
          </a:p>
          <a:p>
            <a:r>
              <a:rPr lang="en-GB" sz="2000" dirty="0" smtClean="0">
                <a:latin typeface="Comic Sans MS" pitchFamily="66" charset="0"/>
              </a:rPr>
              <a:t>Incorporate strategies which will enable you to teach individuals. </a:t>
            </a: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27280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2376264" cy="676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Habits of Mind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88640"/>
            <a:ext cx="1296144" cy="1296144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1520" y="1772816"/>
            <a:ext cx="21237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Remaining Open to Continuous Learning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3" descr="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492896"/>
            <a:ext cx="1905000" cy="20574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593902"/>
            <a:ext cx="241176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Learn from your own experiences!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Having humility and pride when admitting we don’t know; resisting complacency. 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7" descr="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20888"/>
            <a:ext cx="1998936" cy="205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03848" y="155679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Listening with Understanding and Empathy</a:t>
            </a:r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987824" y="4518898"/>
            <a:ext cx="259228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Understand Others!</a:t>
            </a:r>
            <a:endParaRPr kumimoji="0" lang="en-GB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Devoting mental energy to another person’s thoughts and ideas; holding in abeyance one’s own thoughts in order to perceive another’s point of view.</a:t>
            </a:r>
            <a:endParaRPr kumimoji="0" lang="en-GB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10" descr="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348880"/>
            <a:ext cx="1946645" cy="19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228184" y="1772816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Thinking Flexibly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28184" y="4581128"/>
            <a:ext cx="25202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Look at it another way! </a:t>
            </a:r>
            <a:endParaRPr kumimoji="0" lang="en-GB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Being able to change perspective, generate alternatives, consider options</a:t>
            </a:r>
            <a:endParaRPr kumimoji="0" lang="en-GB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9" grpId="0"/>
      <p:bldP spid="10244" grpId="0"/>
      <p:bldP spid="10245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6084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b="1" u="sng" dirty="0" smtClean="0">
                <a:latin typeface="Comic Sans MS" pitchFamily="66" charset="0"/>
              </a:rPr>
              <a:t>Know your learners </a:t>
            </a:r>
          </a:p>
          <a:p>
            <a:pPr>
              <a:buNone/>
            </a:pPr>
            <a:endParaRPr lang="en-GB" sz="2000" b="1" u="sng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Revisit application/enrolment forms for each learner to identify;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Specific learning needs (does a Statement of Need follow the learner?)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Health problems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Looked after child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Educated otherwise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Cultural/language differences  </a:t>
            </a:r>
          </a:p>
          <a:p>
            <a:r>
              <a:rPr lang="en-GB" sz="2000" dirty="0" smtClean="0">
                <a:latin typeface="Comic Sans MS" pitchFamily="66" charset="0"/>
              </a:rPr>
              <a:t>Check Maths and English assessment results (BKSB)</a:t>
            </a:r>
          </a:p>
          <a:p>
            <a:r>
              <a:rPr lang="en-GB" sz="2000" dirty="0" smtClean="0">
                <a:latin typeface="Comic Sans MS" pitchFamily="66" charset="0"/>
              </a:rPr>
              <a:t>Be aware of each learners preferred learning style (print out along with assessment results.</a:t>
            </a:r>
          </a:p>
          <a:p>
            <a:r>
              <a:rPr lang="en-GB" sz="2000" dirty="0" smtClean="0">
                <a:latin typeface="Comic Sans MS" pitchFamily="66" charset="0"/>
              </a:rPr>
              <a:t>Identify any potential barriers to learning and inform Learning Support Coordinator on relevant site.</a:t>
            </a: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7248" y="0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152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u="sng" dirty="0" smtClean="0">
                <a:latin typeface="Comic Sans MS" pitchFamily="66" charset="0"/>
              </a:rPr>
              <a:t>Task 1</a:t>
            </a:r>
          </a:p>
          <a:p>
            <a:pPr>
              <a:buNone/>
            </a:pPr>
            <a:endParaRPr lang="en-GB" sz="2000" b="1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Self Assessment</a:t>
            </a:r>
          </a:p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Identify your own learning style.</a:t>
            </a:r>
          </a:p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u="sng" dirty="0" smtClean="0">
                <a:latin typeface="Comic Sans MS" pitchFamily="66" charset="0"/>
              </a:rPr>
              <a:t>Objective 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To acknowledge differentiation within the group.</a:t>
            </a:r>
          </a:p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Complete questionnaire  on ‘Your learning style’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(Know yourself before you know your learners)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88640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Differentiation – What and How?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Differentiation is not new, good teachers have always done it. Once we teachers taught subjects and classes. But no more. Now we are teaching individuals.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Differentiation is an approach to teaching that attempts to ensure that </a:t>
            </a:r>
            <a:r>
              <a:rPr lang="en-GB" sz="2000" u="sng" dirty="0" smtClean="0">
                <a:latin typeface="Comic Sans MS" pitchFamily="66" charset="0"/>
              </a:rPr>
              <a:t>all</a:t>
            </a:r>
            <a:r>
              <a:rPr lang="en-GB" sz="2000" dirty="0" smtClean="0">
                <a:latin typeface="Comic Sans MS" pitchFamily="66" charset="0"/>
              </a:rPr>
              <a:t> learners learn well, despite their differences.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Now education is a ladder, and we expect every learner to climb as fast and as high as they are able. ‘Drop outs’ are seen as a wasted opportunity, for the learners and for society as a whole. 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229200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99176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b="1" u="sng" dirty="0" smtClean="0">
                <a:latin typeface="Comic Sans MS" pitchFamily="66" charset="0"/>
              </a:rPr>
              <a:t>Task 2</a:t>
            </a:r>
          </a:p>
          <a:p>
            <a:pPr>
              <a:buNone/>
            </a:pPr>
            <a:endParaRPr lang="en-GB" sz="2000" b="1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Snowballing – to explore individual and group understanding of differentiation.</a:t>
            </a:r>
          </a:p>
          <a:p>
            <a:pPr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In pairs write your definition of differentiation on a post note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Participants combine with another pair to revise their definition.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Groups of four combine with another group of four to revise their final definition .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Each group to write their definition on a flip chart.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itchFamily="66" charset="0"/>
              </a:rPr>
              <a:t>Compare definitions and discuss</a:t>
            </a:r>
          </a:p>
          <a:p>
            <a:pPr>
              <a:buNone/>
            </a:pPr>
            <a:endParaRPr lang="en-GB" sz="2000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60648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Differentiation in the classroom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b="1" u="sng" dirty="0" smtClean="0">
                <a:latin typeface="Comic Sans MS" pitchFamily="66" charset="0"/>
              </a:rPr>
              <a:t>Theorists definitions 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Differentiation is ..... The process of identifying , with each learner, the most effective strategies for achieving agreed targets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(Weston 1992)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Differentiation is the process by which teachers meet the needs for progress through the curriculum by selecting appropriate teaching methods to match individual students learning strategies, within a group situation.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(</a:t>
            </a:r>
            <a:r>
              <a:rPr lang="en-GB" sz="2000" dirty="0" err="1" smtClean="0">
                <a:latin typeface="Comic Sans MS" pitchFamily="66" charset="0"/>
              </a:rPr>
              <a:t>Visser</a:t>
            </a:r>
            <a:r>
              <a:rPr lang="en-GB" sz="2000" dirty="0" smtClean="0">
                <a:latin typeface="Comic Sans MS" pitchFamily="66" charset="0"/>
              </a:rPr>
              <a:t> 1993)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Differentiation  should be seen as integral to learning , not an add on for those situations when things do not go as well as planned and problems occur.  Differentiation is not about trouble shooting .  It is a concept that has to be seen in an inclusive way, applying to every one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(</a:t>
            </a:r>
            <a:r>
              <a:rPr lang="en-GB" sz="2000" smtClean="0">
                <a:latin typeface="Comic Sans MS" pitchFamily="66" charset="0"/>
              </a:rPr>
              <a:t>Geoff </a:t>
            </a:r>
            <a:r>
              <a:rPr lang="en-GB" sz="2000" smtClean="0">
                <a:latin typeface="Comic Sans MS" pitchFamily="66" charset="0"/>
              </a:rPr>
              <a:t>Petty)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60648"/>
            <a:ext cx="1196752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Differentiation in the classroom</a:t>
            </a:r>
            <a:endParaRPr lang="en-GB" sz="4400" dirty="0"/>
          </a:p>
        </p:txBody>
      </p:sp>
      <p:pic>
        <p:nvPicPr>
          <p:cNvPr id="4" name="Picture 2" descr="Coleg Pow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196752" cy="11967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5567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Barriers to Learning within the classroom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2204864"/>
            <a:ext cx="4382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Specific learning difficulties - dyslexia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27584" y="2708920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Sight impairment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4509120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Hearing impairment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4149080"/>
            <a:ext cx="3055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Prior learning experiences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44208" y="3212976"/>
            <a:ext cx="1398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Motivation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8" y="3284984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Different learning styles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6016" y="5301208"/>
            <a:ext cx="3866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Assuming all learn in the same way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9592" y="5733256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Preferred learning style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560" y="3789040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Age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1136</Words>
  <Application>Microsoft Office PowerPoint</Application>
  <PresentationFormat>On-screen Show (4:3)</PresentationFormat>
  <Paragraphs>194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Differentiation within the classroom</vt:lpstr>
      <vt:lpstr>Differentiation in the classroom</vt:lpstr>
      <vt:lpstr>Differentiation in the classroom</vt:lpstr>
      <vt:lpstr>Differentiation in the classroom</vt:lpstr>
      <vt:lpstr>Differentiation in the classroom</vt:lpstr>
      <vt:lpstr>Differentiation – What and How?</vt:lpstr>
      <vt:lpstr>Differentiation in the classroom</vt:lpstr>
      <vt:lpstr>Differentiation in the classroom</vt:lpstr>
      <vt:lpstr>Differentiation in the classroom</vt:lpstr>
      <vt:lpstr>Differentiation in the classroom</vt:lpstr>
      <vt:lpstr>Slide 11</vt:lpstr>
      <vt:lpstr>Differentiation in the classroom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 within the classroom</dc:title>
  <dc:creator>ephill10</dc:creator>
  <cp:lastModifiedBy>ephill10</cp:lastModifiedBy>
  <cp:revision>67</cp:revision>
  <dcterms:created xsi:type="dcterms:W3CDTF">2011-04-01T09:00:47Z</dcterms:created>
  <dcterms:modified xsi:type="dcterms:W3CDTF">2011-04-13T14:26:54Z</dcterms:modified>
</cp:coreProperties>
</file>